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34" r:id="rId23"/>
    <p:sldId id="305" r:id="rId24"/>
    <p:sldId id="335" r:id="rId25"/>
    <p:sldId id="336" r:id="rId26"/>
    <p:sldId id="308" r:id="rId27"/>
    <p:sldId id="270" r:id="rId28"/>
    <p:sldId id="337" r:id="rId29"/>
    <p:sldId id="338" r:id="rId30"/>
    <p:sldId id="339" r:id="rId31"/>
    <p:sldId id="340" r:id="rId32"/>
    <p:sldId id="341" r:id="rId33"/>
    <p:sldId id="342" r:id="rId34"/>
    <p:sldId id="343"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44" autoAdjust="0"/>
    <p:restoredTop sz="95033" autoAdjust="0"/>
  </p:normalViewPr>
  <p:slideViewPr>
    <p:cSldViewPr snapToGrid="0" snapToObjects="1">
      <p:cViewPr varScale="1">
        <p:scale>
          <a:sx n="82" d="100"/>
          <a:sy n="82" d="100"/>
        </p:scale>
        <p:origin x="66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hirumuruganra/IBM-Applied-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hirumuruganra/IBM-Applied-Data-Science-Capston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irumuruganra/IBM-Applied-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hirumuruganra/IBM-Applied-Data-Science-Capstone/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irumuruganra/IBM-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thirumuruganra/IBM-Applied-Data-Science-Capstone/blob/main/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hirumuruganra/IBM-Applied-Data-Science-Capston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hirumuruganra/IBM-Applied-Data-Science-Capston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&lt;Thirumurugan RA&gt;</a:t>
            </a:r>
          </a:p>
          <a:p>
            <a:r>
              <a:rPr lang="en-US" dirty="0">
                <a:solidFill>
                  <a:schemeClr val="bg2"/>
                </a:solidFill>
                <a:latin typeface="Abadi" panose="020B0604020104020204" pitchFamily="34" charset="0"/>
                <a:ea typeface="SF Pro" pitchFamily="2" charset="0"/>
                <a:cs typeface="SF Pro" pitchFamily="2" charset="0"/>
              </a:rPr>
              <a:t>&lt;06-01-2025&gt;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89205" cy="4351338"/>
          </a:xfrm>
          <a:prstGeom prst="rect">
            <a:avLst/>
          </a:prstGeom>
        </p:spPr>
        <p:txBody>
          <a:bodyPr/>
          <a:lstStyle/>
          <a:p>
            <a:pPr marL="0" indent="0">
              <a:buNone/>
            </a:pPr>
            <a:r>
              <a:rPr lang="en-US" sz="1800" dirty="0">
                <a:latin typeface="Abadi" panose="020B0604020104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a:t>
            </a:r>
          </a:p>
          <a:p>
            <a:pPr marL="0" indent="0">
              <a:buNone/>
            </a:pPr>
            <a:r>
              <a:rPr lang="en-US" sz="1800" dirty="0">
                <a:latin typeface="Abadi" panose="020B0604020104020204" pitchFamily="34" charset="0"/>
              </a:rPr>
              <a:t>True RTLS means the mission outcome was successfully landed to a ground pad False RTLS means the mission outcome was unsuccessfully landed to a ground pad. </a:t>
            </a:r>
          </a:p>
          <a:p>
            <a:pPr marL="0" indent="0">
              <a:buNone/>
            </a:pPr>
            <a:r>
              <a:rPr lang="en-US" sz="1800" dirty="0">
                <a:latin typeface="Abadi" panose="020B0604020104020204" pitchFamily="34" charset="0"/>
              </a:rPr>
              <a:t>True ASDS means the mission outcome was successfully landed on a drone ship False ASDS means the mission outcome was unsuccessfully landed on a drone ship. </a:t>
            </a:r>
          </a:p>
          <a:p>
            <a:pPr marL="0" indent="0">
              <a:buNone/>
            </a:pPr>
            <a:r>
              <a:rPr lang="en-US" sz="1800" dirty="0">
                <a:latin typeface="Abadi" panose="020B0604020104020204" pitchFamily="34" charset="0"/>
              </a:rPr>
              <a:t>We mainly convert those outcomes into Training Labels with “1” means the booster successfully landed, “0” means it was unsuccessful</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8D5A1B60-AB57-6171-6314-44A5AE55F81A}"/>
              </a:ext>
            </a:extLst>
          </p:cNvPr>
          <p:cNvSpPr txBox="1">
            <a:spLocks/>
          </p:cNvSpPr>
          <p:nvPr/>
        </p:nvSpPr>
        <p:spPr>
          <a:xfrm>
            <a:off x="3590130" y="6068695"/>
            <a:ext cx="4640263" cy="7170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Data Wrangling</a:t>
            </a:r>
            <a:endParaRPr lang="en-US" sz="2200" dirty="0">
              <a:solidFill>
                <a:schemeClr val="accent3">
                  <a:lumMod val="25000"/>
                </a:schemeClr>
              </a:solidFill>
              <a:latin typeface="Abadi"/>
            </a:endParaRPr>
          </a:p>
        </p:txBody>
      </p:sp>
      <p:pic>
        <p:nvPicPr>
          <p:cNvPr id="9" name="Picture 8">
            <a:extLst>
              <a:ext uri="{FF2B5EF4-FFF2-40B4-BE49-F238E27FC236}">
                <a16:creationId xmlns:a16="http://schemas.microsoft.com/office/drawing/2014/main" id="{586AA829-F694-7672-D1A4-E3EE4D244BE6}"/>
              </a:ext>
            </a:extLst>
          </p:cNvPr>
          <p:cNvPicPr>
            <a:picLocks noChangeAspect="1"/>
          </p:cNvPicPr>
          <p:nvPr/>
        </p:nvPicPr>
        <p:blipFill>
          <a:blip r:embed="rId4"/>
          <a:stretch>
            <a:fillRect/>
          </a:stretch>
        </p:blipFill>
        <p:spPr>
          <a:xfrm>
            <a:off x="8230392" y="2030808"/>
            <a:ext cx="3094459" cy="346492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latin typeface="Abadi" panose="020B0604020104020204" pitchFamily="34" charset="0"/>
              </a:rPr>
              <a:t>Charts were plotted: </a:t>
            </a:r>
          </a:p>
          <a:p>
            <a:pPr lvl="1">
              <a:lnSpc>
                <a:spcPct val="100000"/>
              </a:lnSpc>
              <a:spcBef>
                <a:spcPts val="1400"/>
              </a:spcBef>
            </a:pPr>
            <a:r>
              <a:rPr lang="en-US" sz="1800" dirty="0">
                <a:latin typeface="Abadi" panose="020B0604020104020204" pitchFamily="34" charset="0"/>
              </a:rPr>
              <a:t>Flight Number vs. Payload Mass, Flight Number vs. Launch Site, Payload Mass vs. Launch Site, Orbit Type vs. Success Rate, Flight Number vs. Orbit Type, Payload Mass vs Orbit Type and Success Rate Yearly Trend </a:t>
            </a:r>
          </a:p>
          <a:p>
            <a:pPr>
              <a:lnSpc>
                <a:spcPct val="100000"/>
              </a:lnSpc>
              <a:spcBef>
                <a:spcPts val="1400"/>
              </a:spcBef>
            </a:pPr>
            <a:r>
              <a:rPr lang="en-US" sz="1800" dirty="0">
                <a:latin typeface="Abadi" panose="020B0604020104020204" pitchFamily="34" charset="0"/>
              </a:rPr>
              <a:t>Scatter plots show the relationship between variables. If a relationship exists, they could be used in machine learning model. </a:t>
            </a:r>
          </a:p>
          <a:p>
            <a:pPr>
              <a:lnSpc>
                <a:spcPct val="100000"/>
              </a:lnSpc>
              <a:spcBef>
                <a:spcPts val="1400"/>
              </a:spcBef>
            </a:pPr>
            <a:r>
              <a:rPr lang="en-US" sz="1800" dirty="0">
                <a:latin typeface="Abadi" panose="020B0604020104020204" pitchFamily="34" charset="0"/>
              </a:rPr>
              <a:t>Bar charts show comparisons among discrete categories. The goal is to show the relationship between the specific categories being compared and a measured value. </a:t>
            </a:r>
          </a:p>
          <a:p>
            <a:pPr>
              <a:lnSpc>
                <a:spcPct val="100000"/>
              </a:lnSpc>
              <a:spcBef>
                <a:spcPts val="1400"/>
              </a:spcBef>
            </a:pPr>
            <a:r>
              <a:rPr lang="en-US" sz="1800" dirty="0">
                <a:latin typeface="Abadi" panose="020B0604020104020204" pitchFamily="34" charset="0"/>
              </a:rPr>
              <a:t>Line charts show trends in data over time (time series).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48070307-D490-CE5E-6590-901F537E9704}"/>
              </a:ext>
            </a:extLst>
          </p:cNvPr>
          <p:cNvSpPr txBox="1">
            <a:spLocks/>
          </p:cNvSpPr>
          <p:nvPr/>
        </p:nvSpPr>
        <p:spPr>
          <a:xfrm>
            <a:off x="3590130" y="6068695"/>
            <a:ext cx="4640263" cy="7170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EDA with Data Visualizations</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446244"/>
            <a:ext cx="9745589" cy="4873105"/>
          </a:xfrm>
          <a:prstGeom prst="rect">
            <a:avLst/>
          </a:prstGeom>
        </p:spPr>
        <p:txBody>
          <a:bodyPr lIns="91440" tIns="45720" rIns="91440" bIns="45720" anchor="t"/>
          <a:lstStyle/>
          <a:p>
            <a:pPr marL="0" indent="0">
              <a:lnSpc>
                <a:spcPct val="100000"/>
              </a:lnSpc>
              <a:spcBef>
                <a:spcPts val="1400"/>
              </a:spcBef>
              <a:buNone/>
            </a:pPr>
            <a:r>
              <a:rPr lang="en-US" sz="1400" dirty="0">
                <a:solidFill>
                  <a:schemeClr val="accent3">
                    <a:lumMod val="25000"/>
                  </a:schemeClr>
                </a:solidFill>
                <a:latin typeface="Abadi"/>
              </a:rPr>
              <a:t>Performed SQL queries:</a:t>
            </a:r>
          </a:p>
          <a:p>
            <a:pPr>
              <a:lnSpc>
                <a:spcPct val="100000"/>
              </a:lnSpc>
              <a:spcBef>
                <a:spcPts val="1400"/>
              </a:spcBef>
            </a:pPr>
            <a:r>
              <a:rPr lang="en-US" sz="1400" dirty="0">
                <a:solidFill>
                  <a:schemeClr val="accent3">
                    <a:lumMod val="25000"/>
                  </a:schemeClr>
                </a:solidFill>
                <a:latin typeface="Abadi"/>
              </a:rPr>
              <a:t>Displaying the names of the unique launch sites in the space mission</a:t>
            </a:r>
          </a:p>
          <a:p>
            <a:pPr>
              <a:lnSpc>
                <a:spcPct val="100000"/>
              </a:lnSpc>
              <a:spcBef>
                <a:spcPts val="1400"/>
              </a:spcBef>
            </a:pPr>
            <a:r>
              <a:rPr lang="en-US" sz="1400" dirty="0">
                <a:solidFill>
                  <a:schemeClr val="accent3">
                    <a:lumMod val="25000"/>
                  </a:schemeClr>
                </a:solidFill>
                <a:latin typeface="Abadi"/>
              </a:rPr>
              <a:t>Displaying 5 records where launch sites begin with the string ‘CCA’</a:t>
            </a:r>
          </a:p>
          <a:p>
            <a:pPr>
              <a:lnSpc>
                <a:spcPct val="100000"/>
              </a:lnSpc>
              <a:spcBef>
                <a:spcPts val="1400"/>
              </a:spcBef>
            </a:pPr>
            <a:r>
              <a:rPr lang="en-US" sz="1400" dirty="0">
                <a:solidFill>
                  <a:schemeClr val="accent3">
                    <a:lumMod val="25000"/>
                  </a:schemeClr>
                </a:solidFill>
                <a:latin typeface="Abadi"/>
              </a:rPr>
              <a:t>Displaying the total payload mass carried by boosters launched by NASA (CRS)</a:t>
            </a:r>
          </a:p>
          <a:p>
            <a:pPr>
              <a:lnSpc>
                <a:spcPct val="100000"/>
              </a:lnSpc>
              <a:spcBef>
                <a:spcPts val="1400"/>
              </a:spcBef>
            </a:pPr>
            <a:r>
              <a:rPr lang="en-US" sz="1400" dirty="0">
                <a:solidFill>
                  <a:schemeClr val="accent3">
                    <a:lumMod val="25000"/>
                  </a:schemeClr>
                </a:solidFill>
                <a:latin typeface="Abadi"/>
              </a:rPr>
              <a:t>Displaying average payload mass carried by booster version F9 v1.1</a:t>
            </a:r>
          </a:p>
          <a:p>
            <a:pPr>
              <a:lnSpc>
                <a:spcPct val="100000"/>
              </a:lnSpc>
              <a:spcBef>
                <a:spcPts val="1400"/>
              </a:spcBef>
            </a:pPr>
            <a:r>
              <a:rPr lang="en-US" sz="1400" dirty="0">
                <a:solidFill>
                  <a:schemeClr val="accent3">
                    <a:lumMod val="25000"/>
                  </a:schemeClr>
                </a:solidFill>
                <a:latin typeface="Abadi"/>
              </a:rPr>
              <a:t>Listing the date when the first successful landing outcome in ground pad was achieved</a:t>
            </a:r>
          </a:p>
          <a:p>
            <a:pPr>
              <a:lnSpc>
                <a:spcPct val="100000"/>
              </a:lnSpc>
              <a:spcBef>
                <a:spcPts val="1400"/>
              </a:spcBef>
            </a:pPr>
            <a:r>
              <a:rPr lang="en-US" sz="1400" dirty="0">
                <a:solidFill>
                  <a:schemeClr val="accent3">
                    <a:lumMod val="25000"/>
                  </a:schemeClr>
                </a:solidFill>
                <a:latin typeface="Abadi"/>
              </a:rPr>
              <a:t>Listing the names of the boosters which have success in drone ship and have payload mass greater than 4000 but less than 6000</a:t>
            </a:r>
          </a:p>
          <a:p>
            <a:pPr>
              <a:lnSpc>
                <a:spcPct val="100000"/>
              </a:lnSpc>
              <a:spcBef>
                <a:spcPts val="1400"/>
              </a:spcBef>
            </a:pPr>
            <a:r>
              <a:rPr lang="en-US" sz="1400" dirty="0">
                <a:solidFill>
                  <a:schemeClr val="accent3">
                    <a:lumMod val="25000"/>
                  </a:schemeClr>
                </a:solidFill>
                <a:latin typeface="Abadi"/>
              </a:rPr>
              <a:t>Listing the total number of successful and failure mission outcomes</a:t>
            </a:r>
          </a:p>
          <a:p>
            <a:pPr>
              <a:lnSpc>
                <a:spcPct val="100000"/>
              </a:lnSpc>
              <a:spcBef>
                <a:spcPts val="1400"/>
              </a:spcBef>
            </a:pPr>
            <a:r>
              <a:rPr lang="en-US" sz="1400" dirty="0">
                <a:solidFill>
                  <a:schemeClr val="accent3">
                    <a:lumMod val="25000"/>
                  </a:schemeClr>
                </a:solidFill>
                <a:latin typeface="Abadi"/>
              </a:rPr>
              <a:t>Listing the names of the booster versions which have carried the maximum payload mass</a:t>
            </a:r>
          </a:p>
          <a:p>
            <a:pPr>
              <a:lnSpc>
                <a:spcPct val="100000"/>
              </a:lnSpc>
              <a:spcBef>
                <a:spcPts val="1400"/>
              </a:spcBef>
            </a:pPr>
            <a:r>
              <a:rPr lang="en-US" sz="1400" dirty="0">
                <a:solidFill>
                  <a:schemeClr val="accent3">
                    <a:lumMod val="25000"/>
                  </a:schemeClr>
                </a:solidFill>
                <a:latin typeface="Abadi"/>
              </a:rPr>
              <a:t>Listing the failed landing outcomes in drone ship, their booster versions and launch site names for the months in year 2015</a:t>
            </a:r>
          </a:p>
          <a:p>
            <a:pPr>
              <a:lnSpc>
                <a:spcPct val="100000"/>
              </a:lnSpc>
              <a:spcBef>
                <a:spcPts val="1400"/>
              </a:spcBef>
            </a:pPr>
            <a:r>
              <a:rPr lang="en-US" sz="1400" dirty="0">
                <a:solidFill>
                  <a:schemeClr val="accent3">
                    <a:lumMod val="25000"/>
                  </a:schemeClr>
                </a:solidFill>
                <a:latin typeface="Abadi"/>
              </a:rPr>
              <a:t>Ranking the count of landing outcomes (such as Failure (drone ship) or Success (ground pad)) between the date 2010-06-04 and 2017-03-20 in descending order</a:t>
            </a: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76D22875-B24E-C405-47BA-5BC69D944CEC}"/>
              </a:ext>
            </a:extLst>
          </p:cNvPr>
          <p:cNvSpPr txBox="1">
            <a:spLocks/>
          </p:cNvSpPr>
          <p:nvPr/>
        </p:nvSpPr>
        <p:spPr>
          <a:xfrm>
            <a:off x="3590130" y="6319349"/>
            <a:ext cx="4640263" cy="7170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EDA with SQL</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04466"/>
            <a:ext cx="10515600" cy="435133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Markers of all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Marker with Circle, Popup Label and Text Label of NASA Johnson Space Center using its latitude and longitude coordinates as a start location.</a:t>
            </a:r>
          </a:p>
          <a:p>
            <a:pPr lvl="1">
              <a:lnSpc>
                <a:spcPct val="100000"/>
              </a:lnSpc>
              <a:spcBef>
                <a:spcPts val="1400"/>
              </a:spcBef>
            </a:pPr>
            <a:r>
              <a:rPr lang="en-US" sz="1800" dirty="0">
                <a:solidFill>
                  <a:schemeClr val="accent3">
                    <a:lumMod val="25000"/>
                  </a:schemeClr>
                </a:solidFill>
                <a:latin typeface="Abadi" panose="020B0604020104020204" pitchFamily="34" charset="0"/>
              </a:rPr>
              <a:t>Added Markers with Circle, Popup Label and Text Label of all Launch Sites using their latitude and longitude coordinates to show their geographical locations and proximity to Equator and coasts.</a:t>
            </a:r>
          </a:p>
          <a:p>
            <a:pPr marL="0" indent="0">
              <a:lnSpc>
                <a:spcPct val="100000"/>
              </a:lnSpc>
              <a:spcBef>
                <a:spcPts val="1400"/>
              </a:spcBef>
              <a:buNone/>
            </a:pPr>
            <a:r>
              <a:rPr lang="en-US" sz="1800" dirty="0" err="1">
                <a:solidFill>
                  <a:schemeClr val="accent3">
                    <a:lumMod val="25000"/>
                  </a:schemeClr>
                </a:solidFill>
                <a:latin typeface="Abadi" panose="020B0604020104020204" pitchFamily="34" charset="0"/>
              </a:rPr>
              <a:t>Coloured</a:t>
            </a:r>
            <a:r>
              <a:rPr lang="en-US" sz="1800" dirty="0">
                <a:solidFill>
                  <a:schemeClr val="accent3">
                    <a:lumMod val="25000"/>
                  </a:schemeClr>
                </a:solidFill>
                <a:latin typeface="Abadi" panose="020B0604020104020204" pitchFamily="34" charset="0"/>
              </a:rPr>
              <a:t> Markers of the launch outcomes for each Launch Site:</a:t>
            </a:r>
          </a:p>
          <a:p>
            <a:pPr>
              <a:lnSpc>
                <a:spcPct val="100000"/>
              </a:lnSpc>
              <a:spcBef>
                <a:spcPts val="1400"/>
              </a:spcBef>
            </a:pPr>
            <a:r>
              <a:rPr lang="en-US" sz="1800" dirty="0">
                <a:solidFill>
                  <a:schemeClr val="accent3">
                    <a:lumMod val="25000"/>
                  </a:schemeClr>
                </a:solidFill>
                <a:latin typeface="Abadi" panose="020B0604020104020204" pitchFamily="34" charset="0"/>
              </a:rPr>
              <a:t>Added </a:t>
            </a:r>
            <a:r>
              <a:rPr lang="en-US" sz="1800" dirty="0" err="1">
                <a:solidFill>
                  <a:schemeClr val="accent3">
                    <a:lumMod val="25000"/>
                  </a:schemeClr>
                </a:solidFill>
                <a:latin typeface="Abadi" panose="020B0604020104020204" pitchFamily="34" charset="0"/>
              </a:rPr>
              <a:t>coloured</a:t>
            </a:r>
            <a:r>
              <a:rPr lang="en-US" sz="1800" dirty="0">
                <a:solidFill>
                  <a:schemeClr val="accent3">
                    <a:lumMod val="25000"/>
                  </a:schemeClr>
                </a:solidFill>
                <a:latin typeface="Abadi" panose="020B0604020104020204" pitchFamily="34" charset="0"/>
              </a:rPr>
              <a:t> Markers of success (Green) and failed (Red) launches using Marker Cluster to identify which launch sites have relatively high success rates.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Distances between a Launch Site to its proximities:</a:t>
            </a:r>
          </a:p>
          <a:p>
            <a:pPr>
              <a:lnSpc>
                <a:spcPct val="100000"/>
              </a:lnSpc>
              <a:spcBef>
                <a:spcPts val="1400"/>
              </a:spcBef>
            </a:pPr>
            <a:r>
              <a:rPr lang="en-US" sz="1800" dirty="0">
                <a:solidFill>
                  <a:schemeClr val="accent3">
                    <a:lumMod val="25000"/>
                  </a:schemeClr>
                </a:solidFill>
                <a:latin typeface="Abadi" panose="020B0604020104020204" pitchFamily="34" charset="0"/>
              </a:rPr>
              <a:t>Added </a:t>
            </a:r>
            <a:r>
              <a:rPr lang="en-US" sz="1800" dirty="0" err="1">
                <a:solidFill>
                  <a:schemeClr val="accent3">
                    <a:lumMod val="25000"/>
                  </a:schemeClr>
                </a:solidFill>
                <a:latin typeface="Abadi" panose="020B0604020104020204" pitchFamily="34" charset="0"/>
              </a:rPr>
              <a:t>coloured</a:t>
            </a:r>
            <a:r>
              <a:rPr lang="en-US" sz="1800" dirty="0">
                <a:solidFill>
                  <a:schemeClr val="accent3">
                    <a:lumMod val="25000"/>
                  </a:schemeClr>
                </a:solidFill>
                <a:latin typeface="Abadi" panose="020B0604020104020204" pitchFamily="34" charset="0"/>
              </a:rPr>
              <a:t> Lines to show distances between the Launch Site KSC LC-39A (as an example) and its proximities like Railway, Highway, Coastline and Closest City.</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44C5500B-8359-1862-1BB2-8A8A1A41CC33}"/>
              </a:ext>
            </a:extLst>
          </p:cNvPr>
          <p:cNvSpPr txBox="1">
            <a:spLocks/>
          </p:cNvSpPr>
          <p:nvPr/>
        </p:nvSpPr>
        <p:spPr>
          <a:xfrm>
            <a:off x="3590130" y="6025573"/>
            <a:ext cx="4640263" cy="7170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Interactive Map with Folium</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527046"/>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latin typeface="Abadi" panose="020B0604020104020204" pitchFamily="34" charset="0"/>
              </a:rPr>
              <a:t>Launch Sites Dropdown List:</a:t>
            </a:r>
          </a:p>
          <a:p>
            <a:pPr>
              <a:lnSpc>
                <a:spcPct val="100000"/>
              </a:lnSpc>
              <a:spcBef>
                <a:spcPts val="1400"/>
              </a:spcBef>
            </a:pPr>
            <a:r>
              <a:rPr lang="en-US" sz="1800" dirty="0">
                <a:latin typeface="Abadi" panose="020B0604020104020204" pitchFamily="34" charset="0"/>
              </a:rPr>
              <a:t>Added a dropdown list to enable Launch Site selection.</a:t>
            </a:r>
          </a:p>
          <a:p>
            <a:pPr marL="0" indent="0">
              <a:lnSpc>
                <a:spcPct val="100000"/>
              </a:lnSpc>
              <a:spcBef>
                <a:spcPts val="1400"/>
              </a:spcBef>
              <a:buNone/>
            </a:pPr>
            <a:r>
              <a:rPr lang="en-US" sz="1800" dirty="0">
                <a:latin typeface="Abadi" panose="020B0604020104020204" pitchFamily="34" charset="0"/>
              </a:rPr>
              <a:t>Pie Chart showing Success Launches (All Sites/Certain Site):</a:t>
            </a:r>
          </a:p>
          <a:p>
            <a:pPr>
              <a:lnSpc>
                <a:spcPct val="100000"/>
              </a:lnSpc>
              <a:spcBef>
                <a:spcPts val="1400"/>
              </a:spcBef>
            </a:pPr>
            <a:r>
              <a:rPr lang="en-US" sz="1800" dirty="0">
                <a:latin typeface="Abadi" panose="020B0604020104020204" pitchFamily="34" charset="0"/>
              </a:rPr>
              <a:t>Added a pie chart to show the total successful launches count for all sites and the Success vs. Failed counts for the site, if a specific Launch Site was selected. </a:t>
            </a:r>
          </a:p>
          <a:p>
            <a:pPr marL="0" indent="0">
              <a:lnSpc>
                <a:spcPct val="100000"/>
              </a:lnSpc>
              <a:spcBef>
                <a:spcPts val="1400"/>
              </a:spcBef>
              <a:buNone/>
            </a:pPr>
            <a:r>
              <a:rPr lang="en-US" sz="1800" dirty="0">
                <a:latin typeface="Abadi" panose="020B0604020104020204" pitchFamily="34" charset="0"/>
              </a:rPr>
              <a:t>Slider of Payload Mass Range: </a:t>
            </a:r>
          </a:p>
          <a:p>
            <a:pPr>
              <a:lnSpc>
                <a:spcPct val="100000"/>
              </a:lnSpc>
              <a:spcBef>
                <a:spcPts val="1400"/>
              </a:spcBef>
            </a:pPr>
            <a:r>
              <a:rPr lang="en-US" sz="1800" dirty="0">
                <a:latin typeface="Abadi" panose="020B0604020104020204" pitchFamily="34" charset="0"/>
              </a:rPr>
              <a:t>Added a slider to select Payload range. </a:t>
            </a:r>
          </a:p>
          <a:p>
            <a:pPr marL="0" indent="0">
              <a:lnSpc>
                <a:spcPct val="100000"/>
              </a:lnSpc>
              <a:spcBef>
                <a:spcPts val="1400"/>
              </a:spcBef>
              <a:buNone/>
            </a:pPr>
            <a:r>
              <a:rPr lang="en-US" sz="1800" dirty="0">
                <a:latin typeface="Abadi" panose="020B0604020104020204" pitchFamily="34" charset="0"/>
              </a:rPr>
              <a:t>Scatter Chart of Payload Mass vs. Success Rate for the different Booster Versions: </a:t>
            </a:r>
          </a:p>
          <a:p>
            <a:pPr>
              <a:lnSpc>
                <a:spcPct val="100000"/>
              </a:lnSpc>
              <a:spcBef>
                <a:spcPts val="1400"/>
              </a:spcBef>
            </a:pPr>
            <a:r>
              <a:rPr lang="en-US" sz="1800" dirty="0">
                <a:latin typeface="Abadi" panose="020B0604020104020204" pitchFamily="34" charset="0"/>
              </a:rPr>
              <a:t>Added a scatter chart to show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0800F39F-6A58-07B2-DB76-608851FF0B43}"/>
              </a:ext>
            </a:extLst>
          </p:cNvPr>
          <p:cNvSpPr txBox="1">
            <a:spLocks/>
          </p:cNvSpPr>
          <p:nvPr/>
        </p:nvSpPr>
        <p:spPr>
          <a:xfrm>
            <a:off x="3590130" y="6025573"/>
            <a:ext cx="4640263" cy="7170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Dash App</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55894B76-8DBD-9F3E-454B-78E4A02AC441}"/>
              </a:ext>
            </a:extLst>
          </p:cNvPr>
          <p:cNvPicPr>
            <a:picLocks noChangeAspect="1"/>
          </p:cNvPicPr>
          <p:nvPr/>
        </p:nvPicPr>
        <p:blipFill>
          <a:blip r:embed="rId3"/>
          <a:stretch>
            <a:fillRect/>
          </a:stretch>
        </p:blipFill>
        <p:spPr>
          <a:xfrm>
            <a:off x="2633179" y="1885734"/>
            <a:ext cx="6925642" cy="3086531"/>
          </a:xfrm>
          <a:prstGeom prst="rect">
            <a:avLst/>
          </a:prstGeom>
        </p:spPr>
      </p:pic>
      <p:sp>
        <p:nvSpPr>
          <p:cNvPr id="7" name="Text Placeholder 2">
            <a:extLst>
              <a:ext uri="{FF2B5EF4-FFF2-40B4-BE49-F238E27FC236}">
                <a16:creationId xmlns:a16="http://schemas.microsoft.com/office/drawing/2014/main" id="{78C93A75-5EA8-F919-60D8-57EFC52CBBCF}"/>
              </a:ext>
            </a:extLst>
          </p:cNvPr>
          <p:cNvSpPr txBox="1">
            <a:spLocks/>
          </p:cNvSpPr>
          <p:nvPr/>
        </p:nvSpPr>
        <p:spPr>
          <a:xfrm>
            <a:off x="3590130" y="6025573"/>
            <a:ext cx="4640263" cy="7170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4"/>
              </a:rPr>
              <a:t>Machine Learning</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4021240"/>
            <a:ext cx="9678935" cy="258483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The earliest flights all failed while the latest flights all succeeded. </a:t>
            </a:r>
          </a:p>
          <a:p>
            <a:pPr>
              <a:lnSpc>
                <a:spcPct val="100000"/>
              </a:lnSpc>
              <a:spcBef>
                <a:spcPts val="1400"/>
              </a:spcBef>
            </a:pPr>
            <a:r>
              <a:rPr lang="en-US" sz="2200" dirty="0">
                <a:solidFill>
                  <a:schemeClr val="accent3">
                    <a:lumMod val="25000"/>
                  </a:schemeClr>
                </a:solidFill>
                <a:latin typeface="Abadi" panose="020B0604020104020204" pitchFamily="34" charset="0"/>
              </a:rPr>
              <a:t>The CCAFS SLC 40 launch site has about a half of all launches. </a:t>
            </a:r>
          </a:p>
          <a:p>
            <a:pPr>
              <a:lnSpc>
                <a:spcPct val="100000"/>
              </a:lnSpc>
              <a:spcBef>
                <a:spcPts val="1400"/>
              </a:spcBef>
            </a:pPr>
            <a:r>
              <a:rPr lang="en-US" sz="2200" dirty="0">
                <a:solidFill>
                  <a:schemeClr val="accent3">
                    <a:lumMod val="25000"/>
                  </a:schemeClr>
                </a:solidFill>
                <a:latin typeface="Abadi" panose="020B0604020104020204" pitchFamily="34" charset="0"/>
              </a:rPr>
              <a:t>VAFB SLC 4E and KSC LC 39A have higher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It can be assumed that each new launch has a higher rate of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0078DF77-4EF7-D265-FCCE-15FFECD55E90}"/>
              </a:ext>
            </a:extLst>
          </p:cNvPr>
          <p:cNvPicPr>
            <a:picLocks noChangeAspect="1"/>
          </p:cNvPicPr>
          <p:nvPr/>
        </p:nvPicPr>
        <p:blipFill>
          <a:blip r:embed="rId3"/>
          <a:stretch>
            <a:fillRect/>
          </a:stretch>
        </p:blipFill>
        <p:spPr>
          <a:xfrm>
            <a:off x="0" y="1385634"/>
            <a:ext cx="12192000" cy="24567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88E2841-8658-5C82-C456-A7761B5958B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7D6834-E561-0680-FDAC-3ECB75037A72}"/>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9453A36-902A-7EC4-CAE6-402F65BBC1F2}"/>
              </a:ext>
            </a:extLst>
          </p:cNvPr>
          <p:cNvSpPr>
            <a:spLocks noGrp="1"/>
          </p:cNvSpPr>
          <p:nvPr>
            <p:ph type="body" sz="half" idx="4294967295"/>
          </p:nvPr>
        </p:nvSpPr>
        <p:spPr>
          <a:xfrm>
            <a:off x="734027" y="4021240"/>
            <a:ext cx="9678935" cy="258483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For every launch site the higher the payload mass, the higher the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with payload mass over 7000 kg were successful. </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a 100% success rate for payload mass under 5500 kg too</a:t>
            </a:r>
          </a:p>
        </p:txBody>
      </p:sp>
      <p:sp>
        <p:nvSpPr>
          <p:cNvPr id="4" name="Title 1">
            <a:extLst>
              <a:ext uri="{FF2B5EF4-FFF2-40B4-BE49-F238E27FC236}">
                <a16:creationId xmlns:a16="http://schemas.microsoft.com/office/drawing/2014/main" id="{DAB89C0A-11A7-0082-0A7F-517634C78CF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9" name="Picture 8">
            <a:extLst>
              <a:ext uri="{FF2B5EF4-FFF2-40B4-BE49-F238E27FC236}">
                <a16:creationId xmlns:a16="http://schemas.microsoft.com/office/drawing/2014/main" id="{89AB98CC-CE1A-2E1F-AEDE-DC9B61B0224D}"/>
              </a:ext>
            </a:extLst>
          </p:cNvPr>
          <p:cNvPicPr>
            <a:picLocks noChangeAspect="1"/>
          </p:cNvPicPr>
          <p:nvPr/>
        </p:nvPicPr>
        <p:blipFill>
          <a:blip r:embed="rId3"/>
          <a:stretch>
            <a:fillRect/>
          </a:stretch>
        </p:blipFill>
        <p:spPr>
          <a:xfrm>
            <a:off x="0" y="1418291"/>
            <a:ext cx="12192000" cy="2456744"/>
          </a:xfrm>
          <a:prstGeom prst="rect">
            <a:avLst/>
          </a:prstGeom>
        </p:spPr>
      </p:pic>
    </p:spTree>
    <p:extLst>
      <p:ext uri="{BB962C8B-B14F-4D97-AF65-F5344CB8AC3E}">
        <p14:creationId xmlns:p14="http://schemas.microsoft.com/office/powerpoint/2010/main" val="1855290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455133" cy="339495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 - ES-L1, GEO, HEO, SSO </a:t>
            </a:r>
          </a:p>
          <a:p>
            <a:pPr>
              <a:lnSpc>
                <a:spcPct val="100000"/>
              </a:lnSpc>
              <a:spcBef>
                <a:spcPts val="1400"/>
              </a:spcBef>
            </a:pPr>
            <a:r>
              <a:rPr lang="en-US" sz="2200" dirty="0">
                <a:solidFill>
                  <a:schemeClr val="accent3">
                    <a:lumMod val="25000"/>
                  </a:schemeClr>
                </a:solidFill>
                <a:latin typeface="Abadi" panose="020B0604020104020204" pitchFamily="34" charset="0"/>
              </a:rPr>
              <a:t>Orbits with 0% success rate: - SO </a:t>
            </a:r>
          </a:p>
          <a:p>
            <a:pPr>
              <a:lnSpc>
                <a:spcPct val="100000"/>
              </a:lnSpc>
              <a:spcBef>
                <a:spcPts val="1400"/>
              </a:spcBef>
            </a:pPr>
            <a:r>
              <a:rPr lang="en-US" sz="2200" dirty="0">
                <a:solidFill>
                  <a:schemeClr val="accent3">
                    <a:lumMod val="25000"/>
                  </a:schemeClr>
                </a:solidFill>
                <a:latin typeface="Abadi" panose="020B0604020104020204" pitchFamily="34" charset="0"/>
              </a:rPr>
              <a:t>Orbits with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between 50% and 85%: - GTO, ISS, LEO, MEO,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A07EBE3-4448-5C0C-3BBA-D6A7D7D3571D}"/>
              </a:ext>
            </a:extLst>
          </p:cNvPr>
          <p:cNvPicPr>
            <a:picLocks noChangeAspect="1"/>
          </p:cNvPicPr>
          <p:nvPr/>
        </p:nvPicPr>
        <p:blipFill>
          <a:blip r:embed="rId3"/>
          <a:stretch>
            <a:fillRect/>
          </a:stretch>
        </p:blipFill>
        <p:spPr>
          <a:xfrm>
            <a:off x="7454478" y="1770698"/>
            <a:ext cx="3571875" cy="35718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EBE39CF-CF53-463D-6C37-714404C2DBC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B365653-C39C-40F6-DBBF-76DA0CBF7F1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28D08FD9-F95D-007F-AC57-7DC5AF166532}"/>
              </a:ext>
            </a:extLst>
          </p:cNvPr>
          <p:cNvSpPr>
            <a:spLocks noGrp="1"/>
          </p:cNvSpPr>
          <p:nvPr>
            <p:ph type="body" sz="half" idx="4294967295"/>
          </p:nvPr>
        </p:nvSpPr>
        <p:spPr>
          <a:xfrm>
            <a:off x="734027" y="4021240"/>
            <a:ext cx="9678935" cy="258483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14FA8CCB-9FEC-8276-5934-FF734D63CF1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70AD24D-2E85-0A05-6A40-3EA0E8A9995E}"/>
              </a:ext>
            </a:extLst>
          </p:cNvPr>
          <p:cNvPicPr>
            <a:picLocks noChangeAspect="1"/>
          </p:cNvPicPr>
          <p:nvPr/>
        </p:nvPicPr>
        <p:blipFill>
          <a:blip r:embed="rId3"/>
          <a:stretch>
            <a:fillRect/>
          </a:stretch>
        </p:blipFill>
        <p:spPr>
          <a:xfrm>
            <a:off x="0" y="1565816"/>
            <a:ext cx="12192000" cy="2455424"/>
          </a:xfrm>
          <a:prstGeom prst="rect">
            <a:avLst/>
          </a:prstGeom>
        </p:spPr>
      </p:pic>
    </p:spTree>
    <p:extLst>
      <p:ext uri="{BB962C8B-B14F-4D97-AF65-F5344CB8AC3E}">
        <p14:creationId xmlns:p14="http://schemas.microsoft.com/office/powerpoint/2010/main" val="1060826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4A34D60-3244-EAC4-F7B1-2A73694F7FB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7381F9B-626C-324E-4017-8DAB7C80DE5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AF1C0B79-15D4-2CEC-8ED4-61C2EB695333}"/>
              </a:ext>
            </a:extLst>
          </p:cNvPr>
          <p:cNvSpPr>
            <a:spLocks noGrp="1"/>
          </p:cNvSpPr>
          <p:nvPr>
            <p:ph type="body" sz="half" idx="4294967295"/>
          </p:nvPr>
        </p:nvSpPr>
        <p:spPr>
          <a:xfrm>
            <a:off x="734027" y="4021240"/>
            <a:ext cx="9678935" cy="258483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Heavy payloads have a negative influence on GTO orbits and positive on GTO and Polar LEO (ISS) orbits</a:t>
            </a:r>
          </a:p>
        </p:txBody>
      </p:sp>
      <p:sp>
        <p:nvSpPr>
          <p:cNvPr id="4" name="Title 1">
            <a:extLst>
              <a:ext uri="{FF2B5EF4-FFF2-40B4-BE49-F238E27FC236}">
                <a16:creationId xmlns:a16="http://schemas.microsoft.com/office/drawing/2014/main" id="{BAEF9FE3-4715-9E86-01D4-0C6D8A84FA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5F95761E-AC3F-F2DE-8A87-82D57B04DD9D}"/>
              </a:ext>
            </a:extLst>
          </p:cNvPr>
          <p:cNvPicPr>
            <a:picLocks noChangeAspect="1"/>
          </p:cNvPicPr>
          <p:nvPr/>
        </p:nvPicPr>
        <p:blipFill>
          <a:blip r:embed="rId3"/>
          <a:stretch>
            <a:fillRect/>
          </a:stretch>
        </p:blipFill>
        <p:spPr>
          <a:xfrm>
            <a:off x="0" y="1386954"/>
            <a:ext cx="12192000" cy="2455424"/>
          </a:xfrm>
          <a:prstGeom prst="rect">
            <a:avLst/>
          </a:prstGeom>
        </p:spPr>
      </p:pic>
    </p:spTree>
    <p:extLst>
      <p:ext uri="{BB962C8B-B14F-4D97-AF65-F5344CB8AC3E}">
        <p14:creationId xmlns:p14="http://schemas.microsoft.com/office/powerpoint/2010/main" val="1594937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1113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5B22648E-51D0-7186-B501-DFC945C34ED9}"/>
              </a:ext>
            </a:extLst>
          </p:cNvPr>
          <p:cNvPicPr>
            <a:picLocks noChangeAspect="1"/>
          </p:cNvPicPr>
          <p:nvPr/>
        </p:nvPicPr>
        <p:blipFill>
          <a:blip r:embed="rId3"/>
          <a:stretch>
            <a:fillRect/>
          </a:stretch>
        </p:blipFill>
        <p:spPr>
          <a:xfrm>
            <a:off x="7247260" y="2138362"/>
            <a:ext cx="3762375" cy="25812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7961" y="5206961"/>
            <a:ext cx="9745589" cy="12202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names of the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521EC79-63AA-3338-4CCB-8E4F096F5162}"/>
              </a:ext>
            </a:extLst>
          </p:cNvPr>
          <p:cNvPicPr>
            <a:picLocks noChangeAspect="1"/>
          </p:cNvPicPr>
          <p:nvPr/>
        </p:nvPicPr>
        <p:blipFill>
          <a:blip r:embed="rId3"/>
          <a:stretch>
            <a:fillRect/>
          </a:stretch>
        </p:blipFill>
        <p:spPr>
          <a:xfrm>
            <a:off x="3308044" y="1651039"/>
            <a:ext cx="5439534" cy="326753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A19E9A5-4281-7276-FF38-EFA7748664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D5E6CF-0E35-6863-6CB2-9013A33849F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6D1682DD-6A7B-D342-29EA-DAE5D18886BD}"/>
              </a:ext>
            </a:extLst>
          </p:cNvPr>
          <p:cNvSpPr>
            <a:spLocks noGrp="1"/>
          </p:cNvSpPr>
          <p:nvPr>
            <p:ph idx="4294967295"/>
          </p:nvPr>
        </p:nvSpPr>
        <p:spPr>
          <a:xfrm>
            <a:off x="937961" y="5206961"/>
            <a:ext cx="9745589" cy="12202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Displaying 5 records where launch sites begin with the string 'CCA'</a:t>
            </a:r>
          </a:p>
        </p:txBody>
      </p:sp>
      <p:sp>
        <p:nvSpPr>
          <p:cNvPr id="3" name="Title 1">
            <a:extLst>
              <a:ext uri="{FF2B5EF4-FFF2-40B4-BE49-F238E27FC236}">
                <a16:creationId xmlns:a16="http://schemas.microsoft.com/office/drawing/2014/main" id="{80863EE3-2BB7-811E-AFCF-52734A667D7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7E7D1442-2920-48F2-904F-9BF2CF77911F}"/>
              </a:ext>
            </a:extLst>
          </p:cNvPr>
          <p:cNvPicPr>
            <a:picLocks noChangeAspect="1"/>
          </p:cNvPicPr>
          <p:nvPr/>
        </p:nvPicPr>
        <p:blipFill>
          <a:blip r:embed="rId3"/>
          <a:stretch>
            <a:fillRect/>
          </a:stretch>
        </p:blipFill>
        <p:spPr>
          <a:xfrm>
            <a:off x="0" y="1690635"/>
            <a:ext cx="12192000" cy="3476730"/>
          </a:xfrm>
          <a:prstGeom prst="rect">
            <a:avLst/>
          </a:prstGeom>
        </p:spPr>
      </p:pic>
    </p:spTree>
    <p:extLst>
      <p:ext uri="{BB962C8B-B14F-4D97-AF65-F5344CB8AC3E}">
        <p14:creationId xmlns:p14="http://schemas.microsoft.com/office/powerpoint/2010/main" val="4000309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86E0C55-B8DA-7DCB-73B5-08264965970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63D554-75A1-79C1-DBCE-0C6B867AFCBD}"/>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9ECB8428-D7A9-42F6-1897-4690B2345857}"/>
              </a:ext>
            </a:extLst>
          </p:cNvPr>
          <p:cNvSpPr>
            <a:spLocks noGrp="1"/>
          </p:cNvSpPr>
          <p:nvPr>
            <p:ph idx="4294967295"/>
          </p:nvPr>
        </p:nvSpPr>
        <p:spPr>
          <a:xfrm>
            <a:off x="937961" y="5206961"/>
            <a:ext cx="9745589" cy="122025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total payload mass carried by boosters launched by NASA (CRS)</a:t>
            </a:r>
          </a:p>
        </p:txBody>
      </p:sp>
      <p:sp>
        <p:nvSpPr>
          <p:cNvPr id="3" name="Title 1">
            <a:extLst>
              <a:ext uri="{FF2B5EF4-FFF2-40B4-BE49-F238E27FC236}">
                <a16:creationId xmlns:a16="http://schemas.microsoft.com/office/drawing/2014/main" id="{0971CD41-2C61-FB79-A73B-B9C1332F93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69DFB5D-C7AE-8A1C-9A66-D369D3CB48ED}"/>
              </a:ext>
            </a:extLst>
          </p:cNvPr>
          <p:cNvPicPr>
            <a:picLocks noChangeAspect="1"/>
          </p:cNvPicPr>
          <p:nvPr/>
        </p:nvPicPr>
        <p:blipFill>
          <a:blip r:embed="rId3"/>
          <a:stretch>
            <a:fillRect/>
          </a:stretch>
        </p:blipFill>
        <p:spPr>
          <a:xfrm>
            <a:off x="2595074" y="2104840"/>
            <a:ext cx="7001852" cy="2648320"/>
          </a:xfrm>
          <a:prstGeom prst="rect">
            <a:avLst/>
          </a:prstGeom>
        </p:spPr>
      </p:pic>
    </p:spTree>
    <p:extLst>
      <p:ext uri="{BB962C8B-B14F-4D97-AF65-F5344CB8AC3E}">
        <p14:creationId xmlns:p14="http://schemas.microsoft.com/office/powerpoint/2010/main" val="1800884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986AFBB-EEBD-1897-CB1F-435775E8EAA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29F3CD-FAB5-D795-8DB2-512B3C8FAFE1}"/>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AAC8D310-6033-6106-6E85-B1D9548EC8DA}"/>
              </a:ext>
            </a:extLst>
          </p:cNvPr>
          <p:cNvSpPr>
            <a:spLocks noGrp="1"/>
          </p:cNvSpPr>
          <p:nvPr>
            <p:ph idx="4294967295"/>
          </p:nvPr>
        </p:nvSpPr>
        <p:spPr>
          <a:xfrm>
            <a:off x="937961" y="5206961"/>
            <a:ext cx="9745589" cy="12202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Displaying average payload mass carried by booster version F9 v1.1.</a:t>
            </a:r>
          </a:p>
        </p:txBody>
      </p:sp>
      <p:sp>
        <p:nvSpPr>
          <p:cNvPr id="3" name="Title 1">
            <a:extLst>
              <a:ext uri="{FF2B5EF4-FFF2-40B4-BE49-F238E27FC236}">
                <a16:creationId xmlns:a16="http://schemas.microsoft.com/office/drawing/2014/main" id="{9E871A92-FB97-FB64-485B-0716F4760ED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D62D766D-BD3F-A0AD-FD49-633AC46544DA}"/>
              </a:ext>
            </a:extLst>
          </p:cNvPr>
          <p:cNvPicPr>
            <a:picLocks noChangeAspect="1"/>
          </p:cNvPicPr>
          <p:nvPr/>
        </p:nvPicPr>
        <p:blipFill>
          <a:blip r:embed="rId3"/>
          <a:stretch>
            <a:fillRect/>
          </a:stretch>
        </p:blipFill>
        <p:spPr>
          <a:xfrm>
            <a:off x="2718916" y="2047682"/>
            <a:ext cx="6754168" cy="2762636"/>
          </a:xfrm>
          <a:prstGeom prst="rect">
            <a:avLst/>
          </a:prstGeom>
        </p:spPr>
      </p:pic>
    </p:spTree>
    <p:extLst>
      <p:ext uri="{BB962C8B-B14F-4D97-AF65-F5344CB8AC3E}">
        <p14:creationId xmlns:p14="http://schemas.microsoft.com/office/powerpoint/2010/main" val="3833015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1B51739-4784-6519-F52A-8AEBA3A7E6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61ABD9-7EF5-7DEC-C780-56F5A3654143}"/>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CCEB6D1D-2855-EA03-0DB5-4A23ECAC1750}"/>
              </a:ext>
            </a:extLst>
          </p:cNvPr>
          <p:cNvSpPr>
            <a:spLocks noGrp="1"/>
          </p:cNvSpPr>
          <p:nvPr>
            <p:ph idx="4294967295"/>
          </p:nvPr>
        </p:nvSpPr>
        <p:spPr>
          <a:xfrm>
            <a:off x="937961" y="5206961"/>
            <a:ext cx="9745589" cy="122025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Listing the date when the first successful landing outcome in ground pad was achieved.</a:t>
            </a:r>
          </a:p>
        </p:txBody>
      </p:sp>
      <p:sp>
        <p:nvSpPr>
          <p:cNvPr id="3" name="Title 1">
            <a:extLst>
              <a:ext uri="{FF2B5EF4-FFF2-40B4-BE49-F238E27FC236}">
                <a16:creationId xmlns:a16="http://schemas.microsoft.com/office/drawing/2014/main" id="{3EF09C6C-B381-E30C-77A8-9A2637213E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9C3E205-62CC-F3CF-BE29-37239FFDEEED}"/>
              </a:ext>
            </a:extLst>
          </p:cNvPr>
          <p:cNvPicPr>
            <a:picLocks noChangeAspect="1"/>
          </p:cNvPicPr>
          <p:nvPr/>
        </p:nvPicPr>
        <p:blipFill>
          <a:blip r:embed="rId3"/>
          <a:stretch>
            <a:fillRect/>
          </a:stretch>
        </p:blipFill>
        <p:spPr>
          <a:xfrm>
            <a:off x="2971364" y="1919077"/>
            <a:ext cx="6249272" cy="3019846"/>
          </a:xfrm>
          <a:prstGeom prst="rect">
            <a:avLst/>
          </a:prstGeom>
        </p:spPr>
      </p:pic>
    </p:spTree>
    <p:extLst>
      <p:ext uri="{BB962C8B-B14F-4D97-AF65-F5344CB8AC3E}">
        <p14:creationId xmlns:p14="http://schemas.microsoft.com/office/powerpoint/2010/main" val="141087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BD49426-B635-9630-52D0-F4615DFE00B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AE65A7-80C2-B597-8D76-1FCBD0C46937}"/>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4F5C22C3-2251-974D-BF34-9396B0AF3A8A}"/>
              </a:ext>
            </a:extLst>
          </p:cNvPr>
          <p:cNvSpPr>
            <a:spLocks noGrp="1"/>
          </p:cNvSpPr>
          <p:nvPr>
            <p:ph idx="4294967295"/>
          </p:nvPr>
        </p:nvSpPr>
        <p:spPr>
          <a:xfrm>
            <a:off x="937961" y="5206961"/>
            <a:ext cx="9745589" cy="122025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Listing the names of the boosters which have success in drone ship and have payload mass greater than 4000 but less than 6000</a:t>
            </a:r>
          </a:p>
        </p:txBody>
      </p:sp>
      <p:sp>
        <p:nvSpPr>
          <p:cNvPr id="3" name="Title 1">
            <a:extLst>
              <a:ext uri="{FF2B5EF4-FFF2-40B4-BE49-F238E27FC236}">
                <a16:creationId xmlns:a16="http://schemas.microsoft.com/office/drawing/2014/main" id="{E129559D-E2A1-E33F-5CC6-55AFB1F16FF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F2963C7E-F9C7-805A-1087-566A8A9C7080}"/>
              </a:ext>
            </a:extLst>
          </p:cNvPr>
          <p:cNvPicPr>
            <a:picLocks noChangeAspect="1"/>
          </p:cNvPicPr>
          <p:nvPr/>
        </p:nvPicPr>
        <p:blipFill>
          <a:blip r:embed="rId3"/>
          <a:stretch>
            <a:fillRect/>
          </a:stretch>
        </p:blipFill>
        <p:spPr>
          <a:xfrm>
            <a:off x="3095539" y="1425808"/>
            <a:ext cx="5619233" cy="4006384"/>
          </a:xfrm>
          <a:prstGeom prst="rect">
            <a:avLst/>
          </a:prstGeom>
        </p:spPr>
      </p:pic>
    </p:spTree>
    <p:extLst>
      <p:ext uri="{BB962C8B-B14F-4D97-AF65-F5344CB8AC3E}">
        <p14:creationId xmlns:p14="http://schemas.microsoft.com/office/powerpoint/2010/main" val="122286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82818" y="1464922"/>
            <a:ext cx="8903554" cy="456065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6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600" dirty="0">
                <a:solidFill>
                  <a:schemeClr val="accent3">
                    <a:lumMod val="25000"/>
                  </a:schemeClr>
                </a:solidFill>
                <a:latin typeface="Abadi" panose="020B0604020104020204" pitchFamily="34" charset="0"/>
              </a:rPr>
              <a:t>Building a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16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EC7F3E7-0C20-6552-6293-7DC7DCF0336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7C7D2E-FF58-319B-EF3C-46FC73FFACB4}"/>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5E4C43D7-3A41-EB1A-18C2-CF45B314118B}"/>
              </a:ext>
            </a:extLst>
          </p:cNvPr>
          <p:cNvSpPr>
            <a:spLocks noGrp="1"/>
          </p:cNvSpPr>
          <p:nvPr>
            <p:ph idx="4294967295"/>
          </p:nvPr>
        </p:nvSpPr>
        <p:spPr>
          <a:xfrm>
            <a:off x="937961" y="5206961"/>
            <a:ext cx="9745589" cy="12202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total Number of Successful and Failure Mission Outcomes</a:t>
            </a:r>
          </a:p>
        </p:txBody>
      </p:sp>
      <p:sp>
        <p:nvSpPr>
          <p:cNvPr id="3" name="Title 1">
            <a:extLst>
              <a:ext uri="{FF2B5EF4-FFF2-40B4-BE49-F238E27FC236}">
                <a16:creationId xmlns:a16="http://schemas.microsoft.com/office/drawing/2014/main" id="{25702768-D2DF-49E0-B665-8AC50D55733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A6D538D-2B72-D24C-31ED-B221C4BD94F1}"/>
              </a:ext>
            </a:extLst>
          </p:cNvPr>
          <p:cNvPicPr>
            <a:picLocks noChangeAspect="1"/>
          </p:cNvPicPr>
          <p:nvPr/>
        </p:nvPicPr>
        <p:blipFill>
          <a:blip r:embed="rId3"/>
          <a:stretch>
            <a:fillRect/>
          </a:stretch>
        </p:blipFill>
        <p:spPr>
          <a:xfrm>
            <a:off x="3152364" y="1452286"/>
            <a:ext cx="5887272" cy="3953427"/>
          </a:xfrm>
          <a:prstGeom prst="rect">
            <a:avLst/>
          </a:prstGeom>
        </p:spPr>
      </p:pic>
    </p:spTree>
    <p:extLst>
      <p:ext uri="{BB962C8B-B14F-4D97-AF65-F5344CB8AC3E}">
        <p14:creationId xmlns:p14="http://schemas.microsoft.com/office/powerpoint/2010/main" val="3323042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FA35EFA-1F4E-65D0-23B3-76B61275B7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7E25EA-CD63-E378-0BCE-8AC6D82C5D27}"/>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5F57E655-0668-844F-C947-C2B44FEDB7F1}"/>
              </a:ext>
            </a:extLst>
          </p:cNvPr>
          <p:cNvSpPr>
            <a:spLocks noGrp="1"/>
          </p:cNvSpPr>
          <p:nvPr>
            <p:ph idx="4294967295"/>
          </p:nvPr>
        </p:nvSpPr>
        <p:spPr>
          <a:xfrm>
            <a:off x="1230321" y="1624005"/>
            <a:ext cx="4865679" cy="452486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boosters Carried Maximum Payload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6EBBFA7-939D-F956-6D5F-3B80D5B6BCF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3F16FAD1-B39B-ADF8-4722-EE6B1BB08FD6}"/>
              </a:ext>
            </a:extLst>
          </p:cNvPr>
          <p:cNvPicPr>
            <a:picLocks noChangeAspect="1"/>
          </p:cNvPicPr>
          <p:nvPr/>
        </p:nvPicPr>
        <p:blipFill>
          <a:blip r:embed="rId3"/>
          <a:stretch>
            <a:fillRect/>
          </a:stretch>
        </p:blipFill>
        <p:spPr>
          <a:xfrm>
            <a:off x="7632820" y="1427583"/>
            <a:ext cx="3050730" cy="5178490"/>
          </a:xfrm>
          <a:prstGeom prst="rect">
            <a:avLst/>
          </a:prstGeom>
        </p:spPr>
      </p:pic>
    </p:spTree>
    <p:extLst>
      <p:ext uri="{BB962C8B-B14F-4D97-AF65-F5344CB8AC3E}">
        <p14:creationId xmlns:p14="http://schemas.microsoft.com/office/powerpoint/2010/main" val="3685193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96308" cy="4351338"/>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accent3">
                    <a:lumMod val="25000"/>
                  </a:schemeClr>
                </a:solidFill>
                <a:latin typeface="Abadi"/>
              </a:rPr>
              <a:t>Explanation:</a:t>
            </a:r>
          </a:p>
          <a:p>
            <a:pPr>
              <a:lnSpc>
                <a:spcPct val="100000"/>
              </a:lnSpc>
              <a:spcBef>
                <a:spcPts val="1400"/>
              </a:spcBef>
            </a:pPr>
            <a:r>
              <a:rPr lang="en-US" dirty="0">
                <a:solidFill>
                  <a:schemeClr val="accent3">
                    <a:lumMod val="25000"/>
                  </a:schemeClr>
                </a:solidFill>
                <a:latin typeface="Abadi"/>
              </a:rPr>
              <a:t>2015 Launch Records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13F1DC51-81E3-19D2-85EA-E07DF0AAFFCE}"/>
              </a:ext>
            </a:extLst>
          </p:cNvPr>
          <p:cNvPicPr>
            <a:picLocks noChangeAspect="1"/>
          </p:cNvPicPr>
          <p:nvPr/>
        </p:nvPicPr>
        <p:blipFill>
          <a:blip r:embed="rId3"/>
          <a:stretch>
            <a:fillRect/>
          </a:stretch>
        </p:blipFill>
        <p:spPr>
          <a:xfrm>
            <a:off x="6524246" y="1318743"/>
            <a:ext cx="4381051" cy="536510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2648" y="1704326"/>
            <a:ext cx="3839312" cy="449372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Explanation:</a:t>
            </a:r>
          </a:p>
          <a:p>
            <a:pPr>
              <a:lnSpc>
                <a:spcPct val="100000"/>
              </a:lnSpc>
              <a:spcBef>
                <a:spcPts val="1400"/>
              </a:spcBef>
            </a:pPr>
            <a:r>
              <a:rPr lang="en-US" sz="2200" dirty="0">
                <a:solidFill>
                  <a:schemeClr val="accent3">
                    <a:lumMod val="25000"/>
                  </a:schemeClr>
                </a:solidFill>
                <a:latin typeface="Abadi"/>
              </a:rPr>
              <a:t>Displaying the 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CB343C1-E3EE-A24A-A13F-B1472887A0F3}"/>
              </a:ext>
            </a:extLst>
          </p:cNvPr>
          <p:cNvPicPr>
            <a:picLocks noChangeAspect="1"/>
          </p:cNvPicPr>
          <p:nvPr/>
        </p:nvPicPr>
        <p:blipFill>
          <a:blip r:embed="rId3"/>
          <a:stretch>
            <a:fillRect/>
          </a:stretch>
        </p:blipFill>
        <p:spPr>
          <a:xfrm>
            <a:off x="4990438" y="1474237"/>
            <a:ext cx="5868210" cy="529115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62229" y="1667004"/>
            <a:ext cx="4151152" cy="465234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1600" dirty="0">
                <a:latin typeface="Abadi" panose="020B0604020104020204" pitchFamily="34" charset="0"/>
              </a:rPr>
              <a:t>Explanation: </a:t>
            </a:r>
          </a:p>
          <a:p>
            <a:pPr>
              <a:lnSpc>
                <a:spcPct val="100000"/>
              </a:lnSpc>
              <a:spcBef>
                <a:spcPts val="1400"/>
              </a:spcBef>
            </a:pPr>
            <a:r>
              <a:rPr lang="en-US" sz="1600" dirty="0">
                <a:latin typeface="Abadi" panose="020B0604020104020204" pitchFamily="34" charset="0"/>
              </a:rPr>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a:p>
            <a:pPr>
              <a:lnSpc>
                <a:spcPct val="100000"/>
              </a:lnSpc>
              <a:spcBef>
                <a:spcPts val="1400"/>
              </a:spcBef>
            </a:pPr>
            <a:r>
              <a:rPr lang="en-US" sz="1600" dirty="0">
                <a:latin typeface="Abadi" panose="020B0604020104020204" pitchFamily="34" charset="0"/>
              </a:rPr>
              <a:t>All launch sites are in very close proximity to the coast, while launching rockets towards the ocean it minimizes the risk of having any debris dropping or exploding near people</a:t>
            </a:r>
            <a:endParaRPr lang="en-US" dirty="0">
              <a:latin typeface="Abadi" panose="020B0604020104020204" pitchFamily="34"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6" name="Picture 5">
            <a:extLst>
              <a:ext uri="{FF2B5EF4-FFF2-40B4-BE49-F238E27FC236}">
                <a16:creationId xmlns:a16="http://schemas.microsoft.com/office/drawing/2014/main" id="{BE02D96C-366F-493F-266B-0E4FCB4F0365}"/>
              </a:ext>
            </a:extLst>
          </p:cNvPr>
          <p:cNvPicPr>
            <a:picLocks noChangeAspect="1"/>
          </p:cNvPicPr>
          <p:nvPr/>
        </p:nvPicPr>
        <p:blipFill>
          <a:blip r:embed="rId3"/>
          <a:stretch>
            <a:fillRect/>
          </a:stretch>
        </p:blipFill>
        <p:spPr>
          <a:xfrm>
            <a:off x="4503506" y="1667004"/>
            <a:ext cx="7426266" cy="36794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895296" cy="4351338"/>
          </a:xfrm>
          <a:prstGeom prst="rect">
            <a:avLst/>
          </a:prstGeom>
        </p:spPr>
        <p:txBody>
          <a:bodyPr lIns="91440" tIns="45720" rIns="91440" bIns="45720" anchor="t">
            <a:normAutofit/>
          </a:bodyPr>
          <a:lstStyle/>
          <a:p>
            <a:pPr marL="0" indent="0">
              <a:lnSpc>
                <a:spcPct val="100000"/>
              </a:lnSpc>
              <a:spcBef>
                <a:spcPts val="1400"/>
              </a:spcBef>
              <a:buNone/>
            </a:pPr>
            <a:r>
              <a:rPr lang="en-US" sz="1600" dirty="0">
                <a:latin typeface="Abadi" panose="020B0604020104020204" pitchFamily="34" charset="0"/>
              </a:rPr>
              <a:t>Explanation: </a:t>
            </a:r>
          </a:p>
          <a:p>
            <a:pPr>
              <a:lnSpc>
                <a:spcPct val="100000"/>
              </a:lnSpc>
              <a:spcBef>
                <a:spcPts val="1400"/>
              </a:spcBef>
            </a:pPr>
            <a:r>
              <a:rPr lang="en-US" sz="1600" dirty="0">
                <a:latin typeface="Abadi" panose="020B0604020104020204" pitchFamily="34" charset="0"/>
              </a:rPr>
              <a:t>From the </a:t>
            </a:r>
            <a:r>
              <a:rPr lang="en-US" sz="1600" dirty="0" err="1">
                <a:latin typeface="Abadi" panose="020B0604020104020204" pitchFamily="34" charset="0"/>
              </a:rPr>
              <a:t>colour</a:t>
            </a:r>
            <a:r>
              <a:rPr lang="en-US" sz="1600" dirty="0">
                <a:latin typeface="Abadi" panose="020B0604020104020204" pitchFamily="34" charset="0"/>
              </a:rPr>
              <a:t>-labeled markers we should be able to easily identify which launch sites have relatively high success rates. </a:t>
            </a:r>
          </a:p>
          <a:p>
            <a:pPr lvl="1">
              <a:lnSpc>
                <a:spcPct val="100000"/>
              </a:lnSpc>
              <a:spcBef>
                <a:spcPts val="1400"/>
              </a:spcBef>
            </a:pPr>
            <a:r>
              <a:rPr lang="en-US" sz="1600" dirty="0">
                <a:latin typeface="Abadi" panose="020B0604020104020204" pitchFamily="34" charset="0"/>
              </a:rPr>
              <a:t>Green Marker = Successful Launch </a:t>
            </a:r>
          </a:p>
          <a:p>
            <a:pPr lvl="1">
              <a:lnSpc>
                <a:spcPct val="100000"/>
              </a:lnSpc>
              <a:spcBef>
                <a:spcPts val="1400"/>
              </a:spcBef>
            </a:pPr>
            <a:r>
              <a:rPr lang="en-US" sz="1600" dirty="0">
                <a:latin typeface="Abadi" panose="020B0604020104020204" pitchFamily="34" charset="0"/>
              </a:rPr>
              <a:t>Red Marker = Failed Launch </a:t>
            </a:r>
          </a:p>
          <a:p>
            <a:pPr>
              <a:lnSpc>
                <a:spcPct val="100000"/>
              </a:lnSpc>
              <a:spcBef>
                <a:spcPts val="1400"/>
              </a:spcBef>
            </a:pPr>
            <a:r>
              <a:rPr lang="en-US" sz="1600" dirty="0">
                <a:latin typeface="Abadi" panose="020B0604020104020204" pitchFamily="34" charset="0"/>
              </a:rPr>
              <a:t>Launch Site KSC LC-39A has a very high Success Rate.</a:t>
            </a: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p>
        </p:txBody>
      </p:sp>
      <p:pic>
        <p:nvPicPr>
          <p:cNvPr id="7" name="Picture 6">
            <a:extLst>
              <a:ext uri="{FF2B5EF4-FFF2-40B4-BE49-F238E27FC236}">
                <a16:creationId xmlns:a16="http://schemas.microsoft.com/office/drawing/2014/main" id="{210908AA-4031-7687-F4FD-8C2700CACEBD}"/>
              </a:ext>
            </a:extLst>
          </p:cNvPr>
          <p:cNvPicPr>
            <a:picLocks noChangeAspect="1"/>
          </p:cNvPicPr>
          <p:nvPr/>
        </p:nvPicPr>
        <p:blipFill>
          <a:blip r:embed="rId3"/>
          <a:stretch>
            <a:fillRect/>
          </a:stretch>
        </p:blipFill>
        <p:spPr>
          <a:xfrm>
            <a:off x="5799995" y="1599913"/>
            <a:ext cx="4922334" cy="415623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50334" y="1616044"/>
            <a:ext cx="3512741" cy="5083336"/>
          </a:xfrm>
          <a:prstGeom prst="rect">
            <a:avLst/>
          </a:prstGeom>
        </p:spPr>
        <p:txBody>
          <a:bodyPr lIns="91440" tIns="45720" rIns="91440" bIns="45720" anchor="t">
            <a:noAutofit/>
          </a:bodyPr>
          <a:lstStyle/>
          <a:p>
            <a:pPr marL="0" indent="0">
              <a:lnSpc>
                <a:spcPct val="100000"/>
              </a:lnSpc>
              <a:spcBef>
                <a:spcPts val="1400"/>
              </a:spcBef>
              <a:buNone/>
            </a:pPr>
            <a:r>
              <a:rPr lang="en-US" sz="1500" dirty="0">
                <a:latin typeface="Abadi" panose="020B0604020104020204" pitchFamily="34" charset="0"/>
              </a:rPr>
              <a:t>Explanation: </a:t>
            </a:r>
          </a:p>
          <a:p>
            <a:pPr>
              <a:lnSpc>
                <a:spcPct val="100000"/>
              </a:lnSpc>
              <a:spcBef>
                <a:spcPts val="1400"/>
              </a:spcBef>
            </a:pPr>
            <a:r>
              <a:rPr lang="en-US" sz="1500" dirty="0">
                <a:latin typeface="Abadi" panose="020B0604020104020204" pitchFamily="34" charset="0"/>
              </a:rPr>
              <a:t>From the visual analysis of the launch site KSC LC-39A we can clearly see that it is: </a:t>
            </a:r>
          </a:p>
          <a:p>
            <a:pPr lvl="1">
              <a:lnSpc>
                <a:spcPct val="100000"/>
              </a:lnSpc>
              <a:spcBef>
                <a:spcPts val="1400"/>
              </a:spcBef>
            </a:pPr>
            <a:r>
              <a:rPr lang="en-US" sz="1500" dirty="0">
                <a:latin typeface="Abadi" panose="020B0604020104020204" pitchFamily="34" charset="0"/>
              </a:rPr>
              <a:t>relatively close to railway (15.23 km) </a:t>
            </a:r>
          </a:p>
          <a:p>
            <a:pPr lvl="1">
              <a:lnSpc>
                <a:spcPct val="100000"/>
              </a:lnSpc>
              <a:spcBef>
                <a:spcPts val="1400"/>
              </a:spcBef>
            </a:pPr>
            <a:r>
              <a:rPr lang="en-US" sz="1500" dirty="0">
                <a:latin typeface="Abadi" panose="020B0604020104020204" pitchFamily="34" charset="0"/>
              </a:rPr>
              <a:t>relatively close to highway (20.28 km) </a:t>
            </a:r>
          </a:p>
          <a:p>
            <a:pPr lvl="1">
              <a:lnSpc>
                <a:spcPct val="100000"/>
              </a:lnSpc>
              <a:spcBef>
                <a:spcPts val="1400"/>
              </a:spcBef>
            </a:pPr>
            <a:r>
              <a:rPr lang="en-US" sz="1500" dirty="0">
                <a:latin typeface="Abadi" panose="020B0604020104020204" pitchFamily="34" charset="0"/>
              </a:rPr>
              <a:t>relatively close to coastline (14.99 km) </a:t>
            </a:r>
          </a:p>
          <a:p>
            <a:pPr>
              <a:lnSpc>
                <a:spcPct val="100000"/>
              </a:lnSpc>
              <a:spcBef>
                <a:spcPts val="1400"/>
              </a:spcBef>
            </a:pPr>
            <a:r>
              <a:rPr lang="en-US" sz="1500" dirty="0">
                <a:latin typeface="Abadi" panose="020B0604020104020204" pitchFamily="34" charset="0"/>
              </a:rPr>
              <a:t>The launch site KSC LC-39A is relatively close to its closest city Titusville (16.32 km). </a:t>
            </a:r>
          </a:p>
          <a:p>
            <a:pPr>
              <a:lnSpc>
                <a:spcPct val="100000"/>
              </a:lnSpc>
              <a:spcBef>
                <a:spcPts val="1400"/>
              </a:spcBef>
            </a:pPr>
            <a:r>
              <a:rPr lang="en-US" sz="1500" dirty="0">
                <a:latin typeface="Abadi" panose="020B0604020104020204" pitchFamily="34" charset="0"/>
              </a:rPr>
              <a:t>Failed rocket with its high speed can cover distances like 15-20 km in few seconds. It could be potentially dangerous to populated areas</a:t>
            </a:r>
            <a:endParaRPr lang="en-US" sz="15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60680"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Distance from the launch site KSC LC-39A to its proximities</a:t>
            </a:r>
          </a:p>
        </p:txBody>
      </p:sp>
      <p:pic>
        <p:nvPicPr>
          <p:cNvPr id="4" name="Picture 3">
            <a:extLst>
              <a:ext uri="{FF2B5EF4-FFF2-40B4-BE49-F238E27FC236}">
                <a16:creationId xmlns:a16="http://schemas.microsoft.com/office/drawing/2014/main" id="{CC34D46A-17B8-1724-7DF8-071036791803}"/>
              </a:ext>
            </a:extLst>
          </p:cNvPr>
          <p:cNvPicPr>
            <a:picLocks noChangeAspect="1"/>
          </p:cNvPicPr>
          <p:nvPr/>
        </p:nvPicPr>
        <p:blipFill>
          <a:blip r:embed="rId3"/>
          <a:stretch>
            <a:fillRect/>
          </a:stretch>
        </p:blipFill>
        <p:spPr>
          <a:xfrm>
            <a:off x="3663075" y="1974136"/>
            <a:ext cx="8118378" cy="31650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559394"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panose="020B0604020104020204" pitchFamily="34" charset="0"/>
              </a:rPr>
              <a:t>Explanation: </a:t>
            </a:r>
          </a:p>
          <a:p>
            <a:pPr>
              <a:lnSpc>
                <a:spcPct val="100000"/>
              </a:lnSpc>
              <a:spcBef>
                <a:spcPts val="1400"/>
              </a:spcBef>
            </a:pPr>
            <a:r>
              <a:rPr lang="en-US" sz="2200" dirty="0">
                <a:latin typeface="Abadi" panose="020B0604020104020204" pitchFamily="34" charset="0"/>
              </a:rPr>
              <a:t>The chart clearly shows that from all the sites, KSC LC-39A has the most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7E794FE3-9D98-B2CE-E248-345ADC6A138E}"/>
              </a:ext>
            </a:extLst>
          </p:cNvPr>
          <p:cNvPicPr>
            <a:picLocks noChangeAspect="1"/>
          </p:cNvPicPr>
          <p:nvPr/>
        </p:nvPicPr>
        <p:blipFill>
          <a:blip r:embed="rId3"/>
          <a:stretch>
            <a:fillRect/>
          </a:stretch>
        </p:blipFill>
        <p:spPr>
          <a:xfrm>
            <a:off x="2111472" y="4072880"/>
            <a:ext cx="7969055" cy="224647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83611"/>
            <a:ext cx="10112074" cy="4341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dirty="0">
                <a:solidFill>
                  <a:schemeClr val="tx1"/>
                </a:solidFill>
                <a:latin typeface="Abadi" panose="020B0604020104020204" pitchFamily="34" charset="0"/>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do variables such as payload mass, launch site, number of flights, and orbits affect the success of the first stage landing? </a:t>
            </a:r>
          </a:p>
          <a:p>
            <a:pPr lvl="1">
              <a:spcBef>
                <a:spcPts val="1400"/>
              </a:spcBef>
            </a:pPr>
            <a:r>
              <a:rPr lang="en-US" sz="1800" dirty="0">
                <a:solidFill>
                  <a:schemeClr val="accent3">
                    <a:lumMod val="25000"/>
                  </a:schemeClr>
                </a:solidFill>
                <a:latin typeface="Abadi" panose="020B0604020104020204" pitchFamily="34" charset="0"/>
              </a:rPr>
              <a:t>Does the rate of successful landings increase over the years? </a:t>
            </a:r>
          </a:p>
          <a:p>
            <a:pPr lvl="1">
              <a:spcBef>
                <a:spcPts val="1400"/>
              </a:spcBef>
            </a:pPr>
            <a:r>
              <a:rPr lang="en-US" sz="1800" dirty="0">
                <a:solidFill>
                  <a:schemeClr val="accent3">
                    <a:lumMod val="25000"/>
                  </a:schemeClr>
                </a:solidFill>
                <a:latin typeface="Abadi" panose="020B0604020104020204" pitchFamily="34" charset="0"/>
              </a:rPr>
              <a:t>What 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3156838"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panose="020B0604020104020204" pitchFamily="34" charset="0"/>
              </a:rPr>
              <a:t>Explanation: </a:t>
            </a:r>
          </a:p>
          <a:p>
            <a:pPr>
              <a:lnSpc>
                <a:spcPct val="100000"/>
              </a:lnSpc>
              <a:spcBef>
                <a:spcPts val="1400"/>
              </a:spcBef>
            </a:pPr>
            <a:r>
              <a:rPr lang="en-US" sz="2200" dirty="0">
                <a:latin typeface="Abadi" panose="020B0604020104020204" pitchFamily="34" charset="0"/>
              </a:rPr>
              <a:t>KSC LC-39A has the highest launch success rate (76.9%) with 10 successful and only 3 failed landings.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A909F8D3-BB9D-8EA5-EFFF-FAC4EDCDDEBD}"/>
              </a:ext>
            </a:extLst>
          </p:cNvPr>
          <p:cNvPicPr>
            <a:picLocks noChangeAspect="1"/>
          </p:cNvPicPr>
          <p:nvPr/>
        </p:nvPicPr>
        <p:blipFill>
          <a:blip r:embed="rId3"/>
          <a:stretch>
            <a:fillRect/>
          </a:stretch>
        </p:blipFill>
        <p:spPr>
          <a:xfrm>
            <a:off x="2187949" y="4406863"/>
            <a:ext cx="7474912" cy="212456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27432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panose="020B0604020104020204" pitchFamily="34" charset="0"/>
              </a:rPr>
              <a:t>Explanation: </a:t>
            </a:r>
          </a:p>
          <a:p>
            <a:pPr>
              <a:lnSpc>
                <a:spcPct val="100000"/>
              </a:lnSpc>
              <a:spcBef>
                <a:spcPts val="1400"/>
              </a:spcBef>
            </a:pPr>
            <a:r>
              <a:rPr lang="en-US" sz="2200" dirty="0">
                <a:latin typeface="Abadi" panose="020B0604020104020204" pitchFamily="34" charset="0"/>
              </a:rPr>
              <a:t>The charts show that payloads between 2000 and 5500 kg have the highest success rate.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Picture 3">
            <a:extLst>
              <a:ext uri="{FF2B5EF4-FFF2-40B4-BE49-F238E27FC236}">
                <a16:creationId xmlns:a16="http://schemas.microsoft.com/office/drawing/2014/main" id="{5EDB7C57-D76E-7CBE-CE69-D93CC1DD40A5}"/>
              </a:ext>
            </a:extLst>
          </p:cNvPr>
          <p:cNvPicPr>
            <a:picLocks noChangeAspect="1"/>
          </p:cNvPicPr>
          <p:nvPr/>
        </p:nvPicPr>
        <p:blipFill>
          <a:blip r:embed="rId3"/>
          <a:stretch>
            <a:fillRect/>
          </a:stretch>
        </p:blipFill>
        <p:spPr>
          <a:xfrm>
            <a:off x="4413378" y="1690445"/>
            <a:ext cx="6409833" cy="2307287"/>
          </a:xfrm>
          <a:prstGeom prst="rect">
            <a:avLst/>
          </a:prstGeom>
        </p:spPr>
      </p:pic>
      <p:pic>
        <p:nvPicPr>
          <p:cNvPr id="7" name="Picture 6">
            <a:extLst>
              <a:ext uri="{FF2B5EF4-FFF2-40B4-BE49-F238E27FC236}">
                <a16:creationId xmlns:a16="http://schemas.microsoft.com/office/drawing/2014/main" id="{A52421AE-D3C4-8905-7B15-E2F3736E373F}"/>
              </a:ext>
            </a:extLst>
          </p:cNvPr>
          <p:cNvPicPr>
            <a:picLocks noChangeAspect="1"/>
          </p:cNvPicPr>
          <p:nvPr/>
        </p:nvPicPr>
        <p:blipFill>
          <a:blip r:embed="rId4"/>
          <a:stretch>
            <a:fillRect/>
          </a:stretch>
        </p:blipFill>
        <p:spPr>
          <a:xfrm>
            <a:off x="4397040" y="4254547"/>
            <a:ext cx="6442507" cy="230728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50842"/>
            <a:ext cx="5325989" cy="4899248"/>
          </a:xfrm>
          <a:prstGeom prst="rect">
            <a:avLst/>
          </a:prstGeom>
        </p:spPr>
        <p:txBody>
          <a:bodyPr vert="horz" lIns="91440" tIns="45720" rIns="91440" bIns="45720" rtlCol="0" anchor="t">
            <a:noAutofit/>
          </a:bodyPr>
          <a:lstStyle/>
          <a:p>
            <a:pPr marL="0" indent="0">
              <a:lnSpc>
                <a:spcPct val="100000"/>
              </a:lnSpc>
              <a:spcBef>
                <a:spcPts val="1400"/>
              </a:spcBef>
              <a:buNone/>
            </a:pPr>
            <a:r>
              <a:rPr lang="en-US" sz="2200" dirty="0">
                <a:latin typeface="Abadi" panose="020B0604020104020204" pitchFamily="34" charset="0"/>
              </a:rPr>
              <a:t>Explanation: </a:t>
            </a:r>
          </a:p>
          <a:p>
            <a:pPr>
              <a:lnSpc>
                <a:spcPct val="100000"/>
              </a:lnSpc>
              <a:spcBef>
                <a:spcPts val="1400"/>
              </a:spcBef>
            </a:pPr>
            <a:r>
              <a:rPr lang="en-US" sz="2200" dirty="0">
                <a:latin typeface="Abadi" panose="020B0604020104020204" pitchFamily="34" charset="0"/>
              </a:rPr>
              <a:t>Based on the scores of the Test Set, we can not confirm which method performs best. </a:t>
            </a:r>
          </a:p>
          <a:p>
            <a:pPr>
              <a:lnSpc>
                <a:spcPct val="100000"/>
              </a:lnSpc>
              <a:spcBef>
                <a:spcPts val="1400"/>
              </a:spcBef>
            </a:pPr>
            <a:r>
              <a:rPr lang="en-US" sz="2200" dirty="0">
                <a:latin typeface="Abadi" panose="020B0604020104020204" pitchFamily="34" charset="0"/>
              </a:rPr>
              <a:t>Same Test Set scores may be due to the small test sample size (18 samples). Therefore, we tested all methods based on the whole Dataset. </a:t>
            </a:r>
          </a:p>
          <a:p>
            <a:pPr>
              <a:lnSpc>
                <a:spcPct val="100000"/>
              </a:lnSpc>
              <a:spcBef>
                <a:spcPts val="1400"/>
              </a:spcBef>
            </a:pPr>
            <a:r>
              <a:rPr lang="en-US" sz="2200" dirty="0">
                <a:latin typeface="Abadi" panose="020B0604020104020204" pitchFamily="34" charset="0"/>
              </a:rPr>
              <a:t>The scores of the whole Dataset confirm that the best model is the Decision Tree Model. This model has not only higher scores, but also the highest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B8B0921-AEBB-E7F0-16DB-D8F4479FEB05}"/>
              </a:ext>
            </a:extLst>
          </p:cNvPr>
          <p:cNvPicPr>
            <a:picLocks noChangeAspect="1"/>
          </p:cNvPicPr>
          <p:nvPr/>
        </p:nvPicPr>
        <p:blipFill>
          <a:blip r:embed="rId3"/>
          <a:stretch>
            <a:fillRect/>
          </a:stretch>
        </p:blipFill>
        <p:spPr>
          <a:xfrm>
            <a:off x="7129419" y="2299150"/>
            <a:ext cx="3400900" cy="990738"/>
          </a:xfrm>
          <a:prstGeom prst="rect">
            <a:avLst/>
          </a:prstGeom>
        </p:spPr>
      </p:pic>
      <p:pic>
        <p:nvPicPr>
          <p:cNvPr id="7" name="Picture 6">
            <a:extLst>
              <a:ext uri="{FF2B5EF4-FFF2-40B4-BE49-F238E27FC236}">
                <a16:creationId xmlns:a16="http://schemas.microsoft.com/office/drawing/2014/main" id="{595B3A16-F50B-24FF-AA13-608AEAFD1E28}"/>
              </a:ext>
            </a:extLst>
          </p:cNvPr>
          <p:cNvPicPr>
            <a:picLocks noChangeAspect="1"/>
          </p:cNvPicPr>
          <p:nvPr/>
        </p:nvPicPr>
        <p:blipFill>
          <a:blip r:embed="rId4"/>
          <a:stretch>
            <a:fillRect/>
          </a:stretch>
        </p:blipFill>
        <p:spPr>
          <a:xfrm>
            <a:off x="7119893" y="4459351"/>
            <a:ext cx="3410426" cy="1000265"/>
          </a:xfrm>
          <a:prstGeom prst="rect">
            <a:avLst/>
          </a:prstGeom>
        </p:spPr>
      </p:pic>
      <p:sp>
        <p:nvSpPr>
          <p:cNvPr id="8" name="TextBox 7">
            <a:extLst>
              <a:ext uri="{FF2B5EF4-FFF2-40B4-BE49-F238E27FC236}">
                <a16:creationId xmlns:a16="http://schemas.microsoft.com/office/drawing/2014/main" id="{A9D2D579-8145-BF01-9509-F81C2F68259C}"/>
              </a:ext>
            </a:extLst>
          </p:cNvPr>
          <p:cNvSpPr txBox="1"/>
          <p:nvPr/>
        </p:nvSpPr>
        <p:spPr>
          <a:xfrm>
            <a:off x="6904653" y="1754155"/>
            <a:ext cx="3862874" cy="369332"/>
          </a:xfrm>
          <a:prstGeom prst="rect">
            <a:avLst/>
          </a:prstGeom>
          <a:noFill/>
        </p:spPr>
        <p:txBody>
          <a:bodyPr wrap="square" rtlCol="0">
            <a:spAutoFit/>
          </a:bodyPr>
          <a:lstStyle/>
          <a:p>
            <a:r>
              <a:rPr lang="en-IN" dirty="0">
                <a:latin typeface="Abadi" panose="020B0604020104020204" pitchFamily="34" charset="0"/>
              </a:rPr>
              <a:t>Scores and Accuracy of the Test Set</a:t>
            </a:r>
          </a:p>
        </p:txBody>
      </p:sp>
      <p:sp>
        <p:nvSpPr>
          <p:cNvPr id="12" name="TextBox 11">
            <a:extLst>
              <a:ext uri="{FF2B5EF4-FFF2-40B4-BE49-F238E27FC236}">
                <a16:creationId xmlns:a16="http://schemas.microsoft.com/office/drawing/2014/main" id="{9C714B0F-CB49-88F5-E5F0-666813211D29}"/>
              </a:ext>
            </a:extLst>
          </p:cNvPr>
          <p:cNvSpPr txBox="1"/>
          <p:nvPr/>
        </p:nvSpPr>
        <p:spPr>
          <a:xfrm>
            <a:off x="6596743" y="3966064"/>
            <a:ext cx="4478694" cy="369332"/>
          </a:xfrm>
          <a:prstGeom prst="rect">
            <a:avLst/>
          </a:prstGeom>
          <a:noFill/>
        </p:spPr>
        <p:txBody>
          <a:bodyPr wrap="square" rtlCol="0">
            <a:spAutoFit/>
          </a:bodyPr>
          <a:lstStyle/>
          <a:p>
            <a:r>
              <a:rPr lang="en-IN" dirty="0">
                <a:latin typeface="Abadi" panose="020B0604020104020204" pitchFamily="34" charset="0"/>
              </a:rPr>
              <a:t>Scores and Accuracy of the Whole Data Set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969940" cy="3811588"/>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Explanation</a:t>
            </a:r>
          </a:p>
          <a:p>
            <a:pPr>
              <a:lnSpc>
                <a:spcPct val="100000"/>
              </a:lnSpc>
              <a:spcBef>
                <a:spcPts val="1400"/>
              </a:spcBef>
            </a:pPr>
            <a:r>
              <a:rPr lang="en-US" sz="2200" dirty="0">
                <a:latin typeface="Abadi" panose="020B0604020104020204" pitchFamily="34" charset="0"/>
              </a:rPr>
              <a:t>Examining the confusion matrix, we see that logistic regression can distinguish between the different classes. We see that the major problem is false positives.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0649505-E972-97BD-7C4C-7D73F7AB21AE}"/>
              </a:ext>
            </a:extLst>
          </p:cNvPr>
          <p:cNvPicPr>
            <a:picLocks noChangeAspect="1"/>
          </p:cNvPicPr>
          <p:nvPr/>
        </p:nvPicPr>
        <p:blipFill>
          <a:blip r:embed="rId3"/>
          <a:stretch>
            <a:fillRect/>
          </a:stretch>
        </p:blipFill>
        <p:spPr>
          <a:xfrm>
            <a:off x="5624610" y="1796256"/>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42748" cy="4351338"/>
          </a:xfrm>
          <a:prstGeom prst="rect">
            <a:avLst/>
          </a:prstGeom>
        </p:spPr>
        <p:txBody>
          <a:bodyPr>
            <a:noAutofit/>
          </a:bodyPr>
          <a:lstStyle/>
          <a:p>
            <a:pPr>
              <a:lnSpc>
                <a:spcPct val="100000"/>
              </a:lnSpc>
              <a:spcBef>
                <a:spcPts val="1400"/>
              </a:spcBef>
            </a:pPr>
            <a:r>
              <a:rPr lang="en-US" sz="1800" dirty="0">
                <a:latin typeface="Abadi" panose="020B0604020104020204" pitchFamily="34" charset="0"/>
              </a:rPr>
              <a:t>Decision Tree Model is the best algorithm for this dataset. </a:t>
            </a:r>
          </a:p>
          <a:p>
            <a:pPr>
              <a:lnSpc>
                <a:spcPct val="100000"/>
              </a:lnSpc>
              <a:spcBef>
                <a:spcPts val="1400"/>
              </a:spcBef>
            </a:pPr>
            <a:r>
              <a:rPr lang="en-US" sz="1800" dirty="0">
                <a:latin typeface="Abadi" panose="020B0604020104020204" pitchFamily="34" charset="0"/>
              </a:rPr>
              <a:t>Launches with a low payload mass show better results than launches with a larger payload mass.</a:t>
            </a:r>
          </a:p>
          <a:p>
            <a:pPr>
              <a:lnSpc>
                <a:spcPct val="100000"/>
              </a:lnSpc>
              <a:spcBef>
                <a:spcPts val="1400"/>
              </a:spcBef>
            </a:pPr>
            <a:r>
              <a:rPr lang="en-US" sz="1800" dirty="0">
                <a:latin typeface="Abadi" panose="020B0604020104020204" pitchFamily="34" charset="0"/>
              </a:rPr>
              <a:t>Most of launch sites are in proximity to the Equator line and all the sites are in very close proximity to the coast. </a:t>
            </a:r>
          </a:p>
          <a:p>
            <a:pPr>
              <a:lnSpc>
                <a:spcPct val="100000"/>
              </a:lnSpc>
              <a:spcBef>
                <a:spcPts val="1400"/>
              </a:spcBef>
            </a:pPr>
            <a:r>
              <a:rPr lang="en-US" sz="1800" dirty="0">
                <a:latin typeface="Abadi" panose="020B0604020104020204" pitchFamily="34" charset="0"/>
              </a:rPr>
              <a:t>The success rate of launches increases over the years. </a:t>
            </a:r>
          </a:p>
          <a:p>
            <a:pPr>
              <a:lnSpc>
                <a:spcPct val="100000"/>
              </a:lnSpc>
              <a:spcBef>
                <a:spcPts val="1400"/>
              </a:spcBef>
            </a:pPr>
            <a:r>
              <a:rPr lang="en-US" sz="1800" dirty="0">
                <a:latin typeface="Abadi" panose="020B0604020104020204" pitchFamily="34" charset="0"/>
              </a:rPr>
              <a:t>KSC LC-39A has the highest success rate of the launches from all the sites. </a:t>
            </a:r>
          </a:p>
          <a:p>
            <a:pPr>
              <a:lnSpc>
                <a:spcPct val="100000"/>
              </a:lnSpc>
              <a:spcBef>
                <a:spcPts val="1400"/>
              </a:spcBef>
            </a:pPr>
            <a:r>
              <a:rPr lang="en-US" sz="1800" dirty="0">
                <a:latin typeface="Abadi" panose="020B0604020104020204" pitchFamily="34" charset="0"/>
              </a:rPr>
              <a:t>Orbits ES-L1, GEO, HEO and SSO have 100% success rate</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Special Thanks To:</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Instructors</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Coursera</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IBM</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180794" y="1338212"/>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800" dirty="0">
                <a:solidFill>
                  <a:schemeClr val="accent3">
                    <a:lumMod val="25000"/>
                  </a:schemeClr>
                </a:solidFill>
                <a:latin typeface="Abadi" panose="020B0604020104020204" pitchFamily="34" charset="0"/>
              </a:rPr>
              <a:t>Data collection methodology:</a:t>
            </a:r>
          </a:p>
          <a:p>
            <a:pPr lvl="1">
              <a:lnSpc>
                <a:spcPct val="120000"/>
              </a:lnSpc>
              <a:spcBef>
                <a:spcPts val="1400"/>
              </a:spcBef>
            </a:pPr>
            <a:r>
              <a:rPr lang="en-US" sz="1800" dirty="0">
                <a:solidFill>
                  <a:schemeClr val="tx1"/>
                </a:solidFill>
                <a:latin typeface="Abadi" panose="020B0604020104020204" pitchFamily="34" charset="0"/>
              </a:rPr>
              <a:t>Using SpaceX Rest API </a:t>
            </a:r>
          </a:p>
          <a:p>
            <a:pPr lvl="1">
              <a:lnSpc>
                <a:spcPct val="120000"/>
              </a:lnSpc>
              <a:spcBef>
                <a:spcPts val="1400"/>
              </a:spcBef>
            </a:pPr>
            <a:r>
              <a:rPr lang="en-US" sz="1800" dirty="0">
                <a:solidFill>
                  <a:schemeClr val="tx1"/>
                </a:solidFill>
                <a:latin typeface="Abadi" panose="020B0604020104020204" pitchFamily="34" charset="0"/>
              </a:rPr>
              <a:t>Using Web Scrapping from Wikipedia</a:t>
            </a:r>
          </a:p>
          <a:p>
            <a:pPr>
              <a:lnSpc>
                <a:spcPct val="120000"/>
              </a:lnSpc>
              <a:spcBef>
                <a:spcPts val="1400"/>
              </a:spcBef>
            </a:pPr>
            <a:r>
              <a:rPr lang="en-US" sz="1800" dirty="0">
                <a:solidFill>
                  <a:schemeClr val="accent3">
                    <a:lumMod val="25000"/>
                  </a:schemeClr>
                </a:solidFill>
                <a:latin typeface="Abadi" panose="020B0604020104020204" pitchFamily="34" charset="0"/>
              </a:rPr>
              <a:t>Perform data wrangling</a:t>
            </a:r>
          </a:p>
          <a:p>
            <a:pPr lvl="1">
              <a:lnSpc>
                <a:spcPct val="120000"/>
              </a:lnSpc>
              <a:spcBef>
                <a:spcPts val="1400"/>
              </a:spcBef>
            </a:pPr>
            <a:r>
              <a:rPr lang="en-US" sz="1800" dirty="0">
                <a:solidFill>
                  <a:schemeClr val="tx1"/>
                </a:solidFill>
                <a:latin typeface="Abadi" panose="020B0604020104020204" pitchFamily="34" charset="0"/>
              </a:rPr>
              <a:t>Filtering the data </a:t>
            </a:r>
          </a:p>
          <a:p>
            <a:pPr lvl="1">
              <a:lnSpc>
                <a:spcPct val="120000"/>
              </a:lnSpc>
              <a:spcBef>
                <a:spcPts val="1400"/>
              </a:spcBef>
            </a:pPr>
            <a:r>
              <a:rPr lang="en-US" sz="1800" dirty="0">
                <a:solidFill>
                  <a:schemeClr val="tx1"/>
                </a:solidFill>
                <a:latin typeface="Abadi" panose="020B0604020104020204" pitchFamily="34" charset="0"/>
              </a:rPr>
              <a:t>Dealing with missing values </a:t>
            </a:r>
          </a:p>
          <a:p>
            <a:pPr lvl="1">
              <a:lnSpc>
                <a:spcPct val="120000"/>
              </a:lnSpc>
              <a:spcBef>
                <a:spcPts val="1400"/>
              </a:spcBef>
            </a:pPr>
            <a:r>
              <a:rPr lang="en-US" sz="1800" dirty="0">
                <a:solidFill>
                  <a:schemeClr val="tx1"/>
                </a:solidFill>
                <a:latin typeface="Abadi" panose="020B0604020104020204" pitchFamily="34" charset="0"/>
              </a:rPr>
              <a:t>Using One Hot Encoding to prepare the data to a binary classification</a:t>
            </a:r>
          </a:p>
          <a:p>
            <a:pPr>
              <a:lnSpc>
                <a:spcPct val="120000"/>
              </a:lnSpc>
              <a:spcBef>
                <a:spcPts val="1400"/>
              </a:spcBef>
            </a:pPr>
            <a:r>
              <a:rPr lang="en-US" sz="1800" dirty="0">
                <a:solidFill>
                  <a:schemeClr val="accent3">
                    <a:lumMod val="25000"/>
                  </a:schemeClr>
                </a:solidFill>
                <a:latin typeface="Abadi" panose="020B0604020104020204" pitchFamily="34" charset="0"/>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panose="020B0604020104020204" pitchFamily="34" charset="0"/>
              </a:rPr>
              <a:t>Perform interactive visual analytics using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a:lnSpc>
                <a:spcPct val="120000"/>
              </a:lnSpc>
              <a:spcBef>
                <a:spcPts val="1400"/>
              </a:spcBef>
            </a:pPr>
            <a:r>
              <a:rPr lang="en-US" sz="1800" dirty="0">
                <a:solidFill>
                  <a:schemeClr val="accent3">
                    <a:lumMod val="25000"/>
                  </a:schemeClr>
                </a:solidFill>
                <a:latin typeface="Abadi" panose="020B0604020104020204" pitchFamily="34" charset="0"/>
              </a:rPr>
              <a:t>Perform predictive analysis using classification models</a:t>
            </a:r>
          </a:p>
          <a:p>
            <a:pPr lvl="1">
              <a:lnSpc>
                <a:spcPct val="120000"/>
              </a:lnSpc>
              <a:spcBef>
                <a:spcPts val="1400"/>
              </a:spcBef>
            </a:pPr>
            <a:r>
              <a:rPr lang="en-US" sz="1800" dirty="0">
                <a:solidFill>
                  <a:schemeClr val="tx1"/>
                </a:solidFill>
                <a:latin typeface="Abadi" panose="020B0604020104020204" pitchFamily="34" charset="0"/>
              </a:rPr>
              <a:t>Building, tuning and evaluation of classification models to ensure the best results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800" dirty="0">
                <a:latin typeface="Abadi" panose="020B0604020104020204" pitchFamily="34" charset="0"/>
              </a:rPr>
              <a:t>Data collection process involved a combination of API requests from SpaceX REST API and Web Scraping data from a table in SpaceX’s Wikipedia entry. </a:t>
            </a:r>
          </a:p>
          <a:p>
            <a:pPr>
              <a:lnSpc>
                <a:spcPct val="100000"/>
              </a:lnSpc>
              <a:spcBef>
                <a:spcPts val="1400"/>
              </a:spcBef>
            </a:pPr>
            <a:r>
              <a:rPr lang="en-US" sz="1800" dirty="0">
                <a:latin typeface="Abadi" panose="020B0604020104020204" pitchFamily="34" charset="0"/>
              </a:rPr>
              <a:t>We had to use both of these data collection methods in order to get complete information about the launches for a more detailed analysis. </a:t>
            </a:r>
          </a:p>
          <a:p>
            <a:pPr lvl="1">
              <a:lnSpc>
                <a:spcPct val="100000"/>
              </a:lnSpc>
              <a:spcBef>
                <a:spcPts val="1400"/>
              </a:spcBef>
            </a:pPr>
            <a:r>
              <a:rPr lang="en-US" sz="1800" dirty="0">
                <a:latin typeface="Abadi" panose="020B0604020104020204" pitchFamily="34" charset="0"/>
              </a:rPr>
              <a:t>Data Columns are obtained by using SpaceX REST API: </a:t>
            </a:r>
          </a:p>
          <a:p>
            <a:pPr lvl="2">
              <a:lnSpc>
                <a:spcPct val="100000"/>
              </a:lnSpc>
              <a:spcBef>
                <a:spcPts val="1400"/>
              </a:spcBef>
            </a:pPr>
            <a:r>
              <a:rPr lang="en-US" sz="1800" dirty="0" err="1">
                <a:latin typeface="Abadi" panose="020B0604020104020204" pitchFamily="34" charset="0"/>
              </a:rPr>
              <a:t>FlightNumber</a:t>
            </a:r>
            <a:r>
              <a:rPr lang="en-US" sz="1800" dirty="0">
                <a:latin typeface="Abadi" panose="020B0604020104020204" pitchFamily="34" charset="0"/>
              </a:rPr>
              <a:t>, Date, </a:t>
            </a:r>
            <a:r>
              <a:rPr lang="en-US" sz="1800" dirty="0" err="1">
                <a:latin typeface="Abadi" panose="020B0604020104020204" pitchFamily="34" charset="0"/>
              </a:rPr>
              <a:t>BoosterVersion</a:t>
            </a:r>
            <a:r>
              <a:rPr lang="en-US" sz="1800" dirty="0">
                <a:latin typeface="Abadi" panose="020B0604020104020204" pitchFamily="34" charset="0"/>
              </a:rPr>
              <a:t>, </a:t>
            </a:r>
            <a:r>
              <a:rPr lang="en-US" sz="1800" dirty="0" err="1">
                <a:latin typeface="Abadi" panose="020B0604020104020204" pitchFamily="34" charset="0"/>
              </a:rPr>
              <a:t>PayloadMass</a:t>
            </a:r>
            <a:r>
              <a:rPr lang="en-US" sz="1800" dirty="0">
                <a:latin typeface="Abadi" panose="020B0604020104020204" pitchFamily="34" charset="0"/>
              </a:rPr>
              <a:t>, Orbit, </a:t>
            </a:r>
            <a:r>
              <a:rPr lang="en-US" sz="1800" dirty="0" err="1">
                <a:latin typeface="Abadi" panose="020B0604020104020204" pitchFamily="34" charset="0"/>
              </a:rPr>
              <a:t>LaunchSite</a:t>
            </a:r>
            <a:r>
              <a:rPr lang="en-US" sz="1800" dirty="0">
                <a:latin typeface="Abadi" panose="020B0604020104020204" pitchFamily="34" charset="0"/>
              </a:rPr>
              <a:t>, Outcome, Flights, </a:t>
            </a:r>
            <a:r>
              <a:rPr lang="en-US" sz="1800" dirty="0" err="1">
                <a:latin typeface="Abadi" panose="020B0604020104020204" pitchFamily="34" charset="0"/>
              </a:rPr>
              <a:t>GridFins</a:t>
            </a:r>
            <a:r>
              <a:rPr lang="en-US" sz="1800" dirty="0">
                <a:latin typeface="Abadi" panose="020B0604020104020204" pitchFamily="34" charset="0"/>
              </a:rPr>
              <a:t>, Reused, Legs, </a:t>
            </a:r>
            <a:r>
              <a:rPr lang="en-US" sz="1800" dirty="0" err="1">
                <a:latin typeface="Abadi" panose="020B0604020104020204" pitchFamily="34" charset="0"/>
              </a:rPr>
              <a:t>LandingPad</a:t>
            </a:r>
            <a:r>
              <a:rPr lang="en-US" sz="1800" dirty="0">
                <a:latin typeface="Abadi" panose="020B0604020104020204" pitchFamily="34" charset="0"/>
              </a:rPr>
              <a:t>, Block, </a:t>
            </a:r>
            <a:r>
              <a:rPr lang="en-US" sz="1800" dirty="0" err="1">
                <a:latin typeface="Abadi" panose="020B0604020104020204" pitchFamily="34" charset="0"/>
              </a:rPr>
              <a:t>ReusedCount</a:t>
            </a:r>
            <a:r>
              <a:rPr lang="en-US" sz="1800" dirty="0">
                <a:latin typeface="Abadi" panose="020B0604020104020204" pitchFamily="34" charset="0"/>
              </a:rPr>
              <a:t>, Serial, Longitude, Latitude </a:t>
            </a:r>
          </a:p>
          <a:p>
            <a:pPr lvl="1">
              <a:lnSpc>
                <a:spcPct val="100000"/>
              </a:lnSpc>
              <a:spcBef>
                <a:spcPts val="1400"/>
              </a:spcBef>
            </a:pPr>
            <a:r>
              <a:rPr lang="en-US" sz="1800" dirty="0">
                <a:latin typeface="Abadi" panose="020B0604020104020204" pitchFamily="34" charset="0"/>
              </a:rPr>
              <a:t>Data Columns are obtained by using Wikipedia Web Scraping: </a:t>
            </a:r>
          </a:p>
          <a:p>
            <a:pPr lvl="2">
              <a:lnSpc>
                <a:spcPct val="100000"/>
              </a:lnSpc>
              <a:spcBef>
                <a:spcPts val="1400"/>
              </a:spcBef>
            </a:pPr>
            <a:r>
              <a:rPr lang="en-US" sz="1800" dirty="0">
                <a:latin typeface="Abadi" panose="020B0604020104020204" pitchFamily="34" charset="0"/>
              </a:rPr>
              <a:t>Flight No., Launch site, Payload, </a:t>
            </a:r>
            <a:r>
              <a:rPr lang="en-US" sz="1800" dirty="0" err="1">
                <a:latin typeface="Abadi" panose="020B0604020104020204" pitchFamily="34" charset="0"/>
              </a:rPr>
              <a:t>PayloadMass</a:t>
            </a:r>
            <a:r>
              <a:rPr lang="en-US" sz="1800" dirty="0">
                <a:latin typeface="Abadi" panose="020B0604020104020204" pitchFamily="34" charset="0"/>
              </a:rPr>
              <a:t>, Orbit, Customer, Launch outcome, Version Booster, Booster landing, Date, Time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590130" y="6068695"/>
            <a:ext cx="4640263" cy="717032"/>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200" dirty="0">
                <a:solidFill>
                  <a:schemeClr val="accent3">
                    <a:lumMod val="25000"/>
                  </a:schemeClr>
                </a:solidFill>
                <a:latin typeface="Abadi"/>
                <a:hlinkClick r:id="rId3"/>
              </a:rPr>
              <a:t>Data Collection API</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B778575F-F4BF-D433-E8FC-16C4E80DF9C3}"/>
              </a:ext>
            </a:extLst>
          </p:cNvPr>
          <p:cNvPicPr>
            <a:picLocks noChangeAspect="1"/>
          </p:cNvPicPr>
          <p:nvPr/>
        </p:nvPicPr>
        <p:blipFill>
          <a:blip r:embed="rId4"/>
          <a:stretch>
            <a:fillRect/>
          </a:stretch>
        </p:blipFill>
        <p:spPr>
          <a:xfrm>
            <a:off x="2618890" y="2175375"/>
            <a:ext cx="6954220" cy="30484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7C02C54-6DDE-7DC5-629A-545398AF1A2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81A80AF-E6E2-6D8F-4C8C-08D3CC16EE5D}"/>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3E7AAB46-76F3-1543-ADB9-03FB360D5085}"/>
              </a:ext>
            </a:extLst>
          </p:cNvPr>
          <p:cNvSpPr>
            <a:spLocks noGrp="1"/>
          </p:cNvSpPr>
          <p:nvPr>
            <p:ph type="body" sz="half" idx="4294967295"/>
          </p:nvPr>
        </p:nvSpPr>
        <p:spPr>
          <a:xfrm>
            <a:off x="3590130" y="6068695"/>
            <a:ext cx="4640263" cy="717032"/>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200" dirty="0">
                <a:solidFill>
                  <a:schemeClr val="accent3">
                    <a:lumMod val="25000"/>
                  </a:schemeClr>
                </a:solidFill>
                <a:latin typeface="Abadi"/>
                <a:hlinkClick r:id="rId3"/>
              </a:rPr>
              <a:t>Data Collection Web Scraping</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2CC2B1A2-49AF-0A7B-7F2F-FC366A4FFF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21B8135B-33A2-5DFB-465F-421F0D4042B0}"/>
              </a:ext>
            </a:extLst>
          </p:cNvPr>
          <p:cNvPicPr>
            <a:picLocks noChangeAspect="1"/>
          </p:cNvPicPr>
          <p:nvPr/>
        </p:nvPicPr>
        <p:blipFill>
          <a:blip r:embed="rId4"/>
          <a:stretch>
            <a:fillRect/>
          </a:stretch>
        </p:blipFill>
        <p:spPr>
          <a:xfrm>
            <a:off x="2576021" y="1914313"/>
            <a:ext cx="7039957" cy="3029373"/>
          </a:xfrm>
          <a:prstGeom prst="rect">
            <a:avLst/>
          </a:prstGeom>
        </p:spPr>
      </p:pic>
    </p:spTree>
    <p:extLst>
      <p:ext uri="{BB962C8B-B14F-4D97-AF65-F5344CB8AC3E}">
        <p14:creationId xmlns:p14="http://schemas.microsoft.com/office/powerpoint/2010/main" val="74473078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149</TotalTime>
  <Words>2292</Words>
  <Application>Microsoft Office PowerPoint</Application>
  <PresentationFormat>Widescreen</PresentationFormat>
  <Paragraphs>258</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THIRUMURUGAN RA</cp:lastModifiedBy>
  <cp:revision>220</cp:revision>
  <dcterms:created xsi:type="dcterms:W3CDTF">2021-04-29T18:58:34Z</dcterms:created>
  <dcterms:modified xsi:type="dcterms:W3CDTF">2025-01-06T15:38:04Z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